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3"/>
    <p:sldId id="326" r:id="rId4"/>
    <p:sldId id="338" r:id="rId5"/>
    <p:sldId id="339" r:id="rId6"/>
    <p:sldId id="340" r:id="rId7"/>
    <p:sldId id="341" r:id="rId8"/>
    <p:sldId id="343" r:id="rId9"/>
    <p:sldId id="342" r:id="rId10"/>
    <p:sldId id="325" r:id="rId11"/>
    <p:sldId id="330" r:id="rId12"/>
    <p:sldId id="331" r:id="rId13"/>
    <p:sldId id="332" r:id="rId14"/>
    <p:sldId id="333" r:id="rId15"/>
    <p:sldId id="324" r:id="rId16"/>
    <p:sldId id="335" r:id="rId17"/>
    <p:sldId id="336" r:id="rId18"/>
    <p:sldId id="334" r:id="rId19"/>
    <p:sldId id="337" r:id="rId20"/>
    <p:sldId id="294" r:id="rId21"/>
    <p:sldId id="302" r:id="rId22"/>
    <p:sldId id="303" r:id="rId23"/>
    <p:sldId id="327" r:id="rId24"/>
    <p:sldId id="304" r:id="rId25"/>
    <p:sldId id="371" r:id="rId26"/>
    <p:sldId id="305" r:id="rId27"/>
    <p:sldId id="310" r:id="rId28"/>
    <p:sldId id="308" r:id="rId29"/>
    <p:sldId id="309" r:id="rId30"/>
    <p:sldId id="301" r:id="rId31"/>
    <p:sldId id="311" r:id="rId32"/>
    <p:sldId id="315" r:id="rId33"/>
    <p:sldId id="369" r:id="rId34"/>
    <p:sldId id="344" r:id="rId35"/>
    <p:sldId id="321" r:id="rId36"/>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userDrawn="1">
          <p15:clr>
            <a:srgbClr val="A4A3A4"/>
          </p15:clr>
        </p15:guide>
        <p15:guide id="2" pos="3839" userDrawn="1">
          <p15:clr>
            <a:srgbClr val="A4A3A4"/>
          </p15:clr>
        </p15:guide>
        <p15:guide id="4" pos="7355" userDrawn="1">
          <p15:clr>
            <a:srgbClr val="A4A3A4"/>
          </p15:clr>
        </p15:guide>
        <p15:guide id="5" pos="360" userDrawn="1">
          <p15:clr>
            <a:srgbClr val="A4A3A4"/>
          </p15:clr>
        </p15:guide>
        <p15:guide id="6" orient="horz" pos="346" userDrawn="1">
          <p15:clr>
            <a:srgbClr val="A4A3A4"/>
          </p15:clr>
        </p15:guide>
        <p15:guide id="7"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F43"/>
    <a:srgbClr val="2BB7B3"/>
    <a:srgbClr val="FFC43F"/>
    <a:srgbClr val="F2BB49"/>
    <a:srgbClr val="28A9A6"/>
    <a:srgbClr val="ED6C00"/>
    <a:srgbClr val="FFA6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06" autoAdjust="0"/>
    <p:restoredTop sz="94660"/>
  </p:normalViewPr>
  <p:slideViewPr>
    <p:cSldViewPr snapToGrid="0" showGuides="1">
      <p:cViewPr varScale="1">
        <p:scale>
          <a:sx n="67" d="100"/>
          <a:sy n="67" d="100"/>
        </p:scale>
        <p:origin x="496" y="52"/>
      </p:cViewPr>
      <p:guideLst>
        <p:guide orient="horz" pos="2109"/>
        <p:guide pos="3839"/>
        <p:guide pos="7355"/>
        <p:guide pos="360"/>
        <p:guide orient="horz" pos="346"/>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gs" Target="tags/tag26.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tags" Target="../tags/tag1.xml"/><Relationship Id="rId4" Type="http://schemas.openxmlformats.org/officeDocument/2006/relationships/image" Target="../media/image27.png"/><Relationship Id="rId3" Type="http://schemas.openxmlformats.org/officeDocument/2006/relationships/image" Target="../media/image2.png"/><Relationship Id="rId2" Type="http://schemas.microsoft.com/office/2007/relationships/hdphoto" Target="../media/image26.wdp"/><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4.xml"/><Relationship Id="rId7" Type="http://schemas.openxmlformats.org/officeDocument/2006/relationships/image" Target="../media/image30.png"/><Relationship Id="rId6" Type="http://schemas.openxmlformats.org/officeDocument/2006/relationships/tags" Target="../tags/tag3.xml"/><Relationship Id="rId5" Type="http://schemas.openxmlformats.org/officeDocument/2006/relationships/image" Target="../media/image29.png"/><Relationship Id="rId4" Type="http://schemas.openxmlformats.org/officeDocument/2006/relationships/tags" Target="../tags/tag2.xml"/><Relationship Id="rId3" Type="http://schemas.openxmlformats.org/officeDocument/2006/relationships/image" Target="../media/image2.png"/><Relationship Id="rId2" Type="http://schemas.microsoft.com/office/2007/relationships/hdphoto" Target="../media/image26.wdp"/><Relationship Id="rId10" Type="http://schemas.openxmlformats.org/officeDocument/2006/relationships/slideLayout" Target="../slideLayouts/slideLayout1.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35.png"/><Relationship Id="rId6" Type="http://schemas.openxmlformats.org/officeDocument/2006/relationships/tags" Target="../tags/tag6.xml"/><Relationship Id="rId5" Type="http://schemas.openxmlformats.org/officeDocument/2006/relationships/image" Target="../media/image34.png"/><Relationship Id="rId4" Type="http://schemas.openxmlformats.org/officeDocument/2006/relationships/tags" Target="../tags/tag5.xml"/><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image" Target="../media/image32.jpeg"/></Relationships>
</file>

<file path=ppt/slides/_rels/slide24.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image" Target="../media/image38.png"/><Relationship Id="rId7" Type="http://schemas.openxmlformats.org/officeDocument/2006/relationships/tags" Target="../tags/tag9.xml"/><Relationship Id="rId6" Type="http://schemas.openxmlformats.org/officeDocument/2006/relationships/image" Target="../media/image37.png"/><Relationship Id="rId5" Type="http://schemas.openxmlformats.org/officeDocument/2006/relationships/tags" Target="../tags/tag8.xml"/><Relationship Id="rId4" Type="http://schemas.openxmlformats.org/officeDocument/2006/relationships/image" Target="../media/image36.png"/><Relationship Id="rId3" Type="http://schemas.openxmlformats.org/officeDocument/2006/relationships/tags" Target="../tags/tag7.xml"/><Relationship Id="rId2" Type="http://schemas.openxmlformats.org/officeDocument/2006/relationships/image" Target="../media/image4.png"/><Relationship Id="rId13" Type="http://schemas.openxmlformats.org/officeDocument/2006/relationships/slideLayout" Target="../slideLayouts/slideLayout1.xml"/><Relationship Id="rId12" Type="http://schemas.openxmlformats.org/officeDocument/2006/relationships/image" Target="../media/image40.png"/><Relationship Id="rId11" Type="http://schemas.openxmlformats.org/officeDocument/2006/relationships/tags" Target="../tags/tag11.xml"/><Relationship Id="rId10" Type="http://schemas.openxmlformats.org/officeDocument/2006/relationships/image" Target="../media/image39.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tags" Target="../tags/tag12.xml"/><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image" Target="../media/image32.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image" Target="../media/image32.jpe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tags" Target="../tags/tag13.xml"/><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image" Target="../media/image32.jpe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0.png"/><Relationship Id="rId6" Type="http://schemas.openxmlformats.org/officeDocument/2006/relationships/tags" Target="../tags/tag15.xml"/><Relationship Id="rId5" Type="http://schemas.openxmlformats.org/officeDocument/2006/relationships/image" Target="../media/image49.png"/><Relationship Id="rId4" Type="http://schemas.openxmlformats.org/officeDocument/2006/relationships/tags" Target="../tags/tag14.xml"/><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image" Target="../media/image32.jpe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4.png"/><Relationship Id="rId7" Type="http://schemas.openxmlformats.org/officeDocument/2006/relationships/tags" Target="../tags/tag18.xml"/><Relationship Id="rId6" Type="http://schemas.openxmlformats.org/officeDocument/2006/relationships/image" Target="../media/image53.png"/><Relationship Id="rId5" Type="http://schemas.openxmlformats.org/officeDocument/2006/relationships/tags" Target="../tags/tag17.xml"/><Relationship Id="rId4" Type="http://schemas.openxmlformats.org/officeDocument/2006/relationships/image" Target="../media/image52.png"/><Relationship Id="rId3" Type="http://schemas.openxmlformats.org/officeDocument/2006/relationships/tags" Target="../tags/tag16.xml"/><Relationship Id="rId2" Type="http://schemas.openxmlformats.org/officeDocument/2006/relationships/image" Target="../media/image48.png"/><Relationship Id="rId1" Type="http://schemas.openxmlformats.org/officeDocument/2006/relationships/image" Target="../media/image5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55.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7.png"/><Relationship Id="rId3" Type="http://schemas.openxmlformats.org/officeDocument/2006/relationships/tags" Target="../tags/tag19.xml"/><Relationship Id="rId2" Type="http://schemas.openxmlformats.org/officeDocument/2006/relationships/image" Target="../media/image48.png"/><Relationship Id="rId1" Type="http://schemas.openxmlformats.org/officeDocument/2006/relationships/image" Target="../media/image56.jpeg"/></Relationships>
</file>

<file path=ppt/slides/_rels/slide32.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image" Target="../media/image60.png"/><Relationship Id="rId7" Type="http://schemas.openxmlformats.org/officeDocument/2006/relationships/tags" Target="../tags/tag22.xml"/><Relationship Id="rId6" Type="http://schemas.openxmlformats.org/officeDocument/2006/relationships/image" Target="../media/image59.png"/><Relationship Id="rId5" Type="http://schemas.openxmlformats.org/officeDocument/2006/relationships/tags" Target="../tags/tag21.xml"/><Relationship Id="rId4" Type="http://schemas.openxmlformats.org/officeDocument/2006/relationships/image" Target="../media/image58.png"/><Relationship Id="rId3" Type="http://schemas.openxmlformats.org/officeDocument/2006/relationships/tags" Target="../tags/tag20.xml"/><Relationship Id="rId2" Type="http://schemas.openxmlformats.org/officeDocument/2006/relationships/image" Target="../media/image2.png"/><Relationship Id="rId15" Type="http://schemas.openxmlformats.org/officeDocument/2006/relationships/slideLayout" Target="../slideLayouts/slideLayout1.xml"/><Relationship Id="rId14" Type="http://schemas.openxmlformats.org/officeDocument/2006/relationships/image" Target="../media/image63.png"/><Relationship Id="rId13" Type="http://schemas.openxmlformats.org/officeDocument/2006/relationships/tags" Target="../tags/tag25.xml"/><Relationship Id="rId12" Type="http://schemas.openxmlformats.org/officeDocument/2006/relationships/image" Target="../media/image62.png"/><Relationship Id="rId11" Type="http://schemas.openxmlformats.org/officeDocument/2006/relationships/tags" Target="../tags/tag24.xml"/><Relationship Id="rId10" Type="http://schemas.openxmlformats.org/officeDocument/2006/relationships/image" Target="../media/image61.png"/><Relationship Id="rId1"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6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梯形 5"/>
          <p:cNvSpPr/>
          <p:nvPr/>
        </p:nvSpPr>
        <p:spPr>
          <a:xfrm>
            <a:off x="-609600" y="4140188"/>
            <a:ext cx="7473387" cy="2390454"/>
          </a:xfrm>
          <a:prstGeom prst="trapezoid">
            <a:avLst>
              <a:gd name="adj" fmla="val 18778"/>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 name="图形 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3" y="549275"/>
            <a:ext cx="2831940" cy="520356"/>
          </a:xfrm>
          <a:prstGeom prst="rect">
            <a:avLst/>
          </a:prstGeom>
        </p:spPr>
      </p:pic>
      <p:sp>
        <p:nvSpPr>
          <p:cNvPr id="7" name="文本框 6"/>
          <p:cNvSpPr txBox="1"/>
          <p:nvPr/>
        </p:nvSpPr>
        <p:spPr>
          <a:xfrm>
            <a:off x="435927" y="4043045"/>
            <a:ext cx="6016043" cy="3046095"/>
          </a:xfrm>
          <a:prstGeom prst="rect">
            <a:avLst/>
          </a:prstGeom>
          <a:noFill/>
        </p:spPr>
        <p:txBody>
          <a:bodyPr wrap="square" rtlCol="0">
            <a:spAutoFit/>
          </a:bodyPr>
          <a:lstStyle/>
          <a:p>
            <a:pPr>
              <a:spcAft>
                <a:spcPts val="1200"/>
              </a:spcAft>
            </a:pPr>
            <a:r>
              <a:rPr lang="en-US" altLang="zh-CN" sz="5400" b="1" dirty="0">
                <a:solidFill>
                  <a:schemeClr val="bg1"/>
                </a:solidFill>
                <a:latin typeface="HelveticaInserat-Roman-SemiB" pitchFamily="2" charset="0"/>
              </a:rPr>
              <a:t>Project 2</a:t>
            </a:r>
            <a:endParaRPr lang="en-US" altLang="zh-CN" sz="5400" b="1" dirty="0">
              <a:solidFill>
                <a:schemeClr val="bg1"/>
              </a:solidFill>
              <a:latin typeface="HelveticaInserat-Roman-SemiB" pitchFamily="2" charset="0"/>
            </a:endParaRPr>
          </a:p>
          <a:p>
            <a:pPr>
              <a:spcAft>
                <a:spcPts val="1200"/>
              </a:spcAft>
            </a:pPr>
            <a:r>
              <a:rPr lang="en-US" altLang="zh-CN" sz="4800" dirty="0">
                <a:solidFill>
                  <a:srgbClr val="F2BB49"/>
                </a:solidFill>
                <a:latin typeface="HelveticaInserat-Roman-SemiB" pitchFamily="2" charset="0"/>
              </a:rPr>
              <a:t>J</a:t>
            </a:r>
            <a:r>
              <a:rPr lang="en-US" altLang="zh-CN" sz="4000" dirty="0">
                <a:solidFill>
                  <a:srgbClr val="F2BB49"/>
                </a:solidFill>
                <a:latin typeface="HelveticaInserat-Roman-SemiB" pitchFamily="2" charset="0"/>
              </a:rPr>
              <a:t>iawei Xiong </a:t>
            </a:r>
            <a:endParaRPr lang="en-US" altLang="zh-CN" sz="4000" dirty="0">
              <a:solidFill>
                <a:srgbClr val="F2BB49"/>
              </a:solidFill>
              <a:latin typeface="HelveticaInserat-Roman-SemiB" pitchFamily="2" charset="0"/>
            </a:endParaRPr>
          </a:p>
          <a:p>
            <a:pPr>
              <a:spcAft>
                <a:spcPts val="1200"/>
              </a:spcAft>
            </a:pPr>
            <a:r>
              <a:rPr lang="en-US" altLang="zh-CN" sz="4000" dirty="0">
                <a:solidFill>
                  <a:srgbClr val="F2BB49"/>
                </a:solidFill>
                <a:latin typeface="HelveticaInserat-Roman-SemiB" pitchFamily="2" charset="0"/>
              </a:rPr>
              <a:t>Yicheng Wu</a:t>
            </a:r>
            <a:endParaRPr lang="en-US" altLang="zh-CN" sz="4800" dirty="0">
              <a:solidFill>
                <a:srgbClr val="F2BB49"/>
              </a:solidFill>
              <a:latin typeface="HelveticaInserat-Roman-SemiB" pitchFamily="2" charset="0"/>
            </a:endParaRPr>
          </a:p>
          <a:p>
            <a:endParaRPr lang="zh-CN" altLang="en-US" sz="2000" dirty="0">
              <a:solidFill>
                <a:schemeClr val="bg1"/>
              </a:solidFill>
              <a:latin typeface="Lato" panose="020F0502020204030203" pitchFamily="34" charset="0"/>
            </a:endParaRPr>
          </a:p>
        </p:txBody>
      </p:sp>
      <p:sp>
        <p:nvSpPr>
          <p:cNvPr id="8" name="矩形 7"/>
          <p:cNvSpPr/>
          <p:nvPr/>
        </p:nvSpPr>
        <p:spPr>
          <a:xfrm>
            <a:off x="7770470" y="5431562"/>
            <a:ext cx="3905593" cy="877163"/>
          </a:xfrm>
          <a:prstGeom prst="rect">
            <a:avLst/>
          </a:prstGeom>
        </p:spPr>
        <p:txBody>
          <a:bodyPr wrap="square">
            <a:spAutoFit/>
          </a:bodyPr>
          <a:lstStyle/>
          <a:p>
            <a:pPr algn="r">
              <a:spcAft>
                <a:spcPts val="600"/>
              </a:spcAft>
            </a:pPr>
            <a:r>
              <a:rPr lang="en-US" altLang="zh-CN"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TEXT HERE</a:t>
            </a:r>
            <a:endParaRPr lang="en-US" altLang="zh-CN"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endParaRPr>
          </a:p>
          <a:p>
            <a:pPr algn="r"/>
            <a:r>
              <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a:solidFill>
                  <a:srgbClr val="F2BB49"/>
                </a:solidFill>
                <a:latin typeface="HelveticaInserat-Roman-SemiB" pitchFamily="2" charset="0"/>
              </a:rPr>
              <a:t>Prepare Data</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516255" y="1929385"/>
            <a:ext cx="5074921" cy="3986541"/>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SQUAD 2.0: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首先我们需要判断</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answer</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是从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‘answers’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还是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en-US" altLang="zh-CN" sz="2000" b="0" i="0" u="none" strike="noStrike" kern="1200" cap="none" spc="0" normalizeH="0" baseline="0" noProof="0" dirty="0" err="1">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plausible_answers</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中提取</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 </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如果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en-US" altLang="zh-CN" sz="2000" b="0" i="0" u="none" strike="noStrike" kern="1200" cap="none" spc="0" normalizeH="0" baseline="0" noProof="0" dirty="0" err="1">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plausible_answers</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在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en-US" altLang="zh-CN" sz="2000" b="0" i="0" u="none" strike="noStrike" kern="1200" cap="none" spc="0" normalizeH="0" baseline="0" noProof="0" dirty="0" err="1">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qas</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中</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，从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en-US" altLang="zh-CN" sz="2000" b="0" i="0" u="none" strike="noStrike" kern="1200" cap="none" spc="0" normalizeH="0" baseline="0" noProof="0" dirty="0" err="1">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plausible_answers</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提取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answer</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反之从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‘answers‘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中提取。</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pic>
        <p:nvPicPr>
          <p:cNvPr id="6" name="图片 5"/>
          <p:cNvPicPr>
            <a:picLocks noChangeAspect="1"/>
          </p:cNvPicPr>
          <p:nvPr/>
        </p:nvPicPr>
        <p:blipFill>
          <a:blip r:embed="rId2"/>
          <a:stretch>
            <a:fillRect/>
          </a:stretch>
        </p:blipFill>
        <p:spPr>
          <a:xfrm>
            <a:off x="5979000" y="404390"/>
            <a:ext cx="5696745" cy="60492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a:solidFill>
                  <a:srgbClr val="F2BB49"/>
                </a:solidFill>
                <a:latin typeface="HelveticaInserat-Roman-SemiB" pitchFamily="2" charset="0"/>
              </a:rPr>
              <a:t>Prepare Data</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1021078" y="1857157"/>
            <a:ext cx="10125075" cy="960071"/>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我们使用随机数产生</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5000</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个随机数索引，使用随机数</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索引来从中提取出</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5000</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个样本作为测试集，剩下的作为训练集。</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pic>
        <p:nvPicPr>
          <p:cNvPr id="7" name="图片 6"/>
          <p:cNvPicPr>
            <a:picLocks noChangeAspect="1"/>
          </p:cNvPicPr>
          <p:nvPr/>
        </p:nvPicPr>
        <p:blipFill>
          <a:blip r:embed="rId2"/>
          <a:stretch>
            <a:fillRect/>
          </a:stretch>
        </p:blipFill>
        <p:spPr>
          <a:xfrm>
            <a:off x="834607" y="3429000"/>
            <a:ext cx="10498015" cy="204816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a:solidFill>
                  <a:srgbClr val="F2BB49"/>
                </a:solidFill>
                <a:latin typeface="HelveticaInserat-Roman-SemiB" pitchFamily="2" charset="0"/>
              </a:rPr>
              <a:t>Prepare Data</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1021078" y="1857157"/>
            <a:ext cx="4265297" cy="2519408"/>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我们找到答案在文本中的起始位置和终止位置。</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但是 </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answer text </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可能与 </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context </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相差</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1~2</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个字符。我们对其进行了检测并修正了 </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answer </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的终止位置。</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pic>
        <p:nvPicPr>
          <p:cNvPr id="6" name="图片 5"/>
          <p:cNvPicPr>
            <a:picLocks noChangeAspect="1"/>
          </p:cNvPicPr>
          <p:nvPr/>
        </p:nvPicPr>
        <p:blipFill>
          <a:blip r:embed="rId2"/>
          <a:stretch>
            <a:fillRect/>
          </a:stretch>
        </p:blipFill>
        <p:spPr>
          <a:xfrm>
            <a:off x="5943843" y="1391702"/>
            <a:ext cx="5472822" cy="51449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a:solidFill>
                  <a:srgbClr val="F2BB49"/>
                </a:solidFill>
                <a:latin typeface="HelveticaInserat-Roman-SemiB" pitchFamily="2" charset="0"/>
              </a:rPr>
              <a:t>Prepare Data</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839273" y="1454001"/>
            <a:ext cx="4265297" cy="498406"/>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初始化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tokenizer :</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pic>
        <p:nvPicPr>
          <p:cNvPr id="7" name="图片 6"/>
          <p:cNvPicPr>
            <a:picLocks noChangeAspect="1"/>
          </p:cNvPicPr>
          <p:nvPr/>
        </p:nvPicPr>
        <p:blipFill>
          <a:blip r:embed="rId2"/>
          <a:stretch>
            <a:fillRect/>
          </a:stretch>
        </p:blipFill>
        <p:spPr>
          <a:xfrm>
            <a:off x="3152054" y="1639244"/>
            <a:ext cx="6287221" cy="1885006"/>
          </a:xfrm>
          <a:prstGeom prst="rect">
            <a:avLst/>
          </a:prstGeom>
        </p:spPr>
      </p:pic>
      <p:sp>
        <p:nvSpPr>
          <p:cNvPr id="8" name="文本框 7"/>
          <p:cNvSpPr txBox="1"/>
          <p:nvPr/>
        </p:nvSpPr>
        <p:spPr>
          <a:xfrm>
            <a:off x="839273" y="3533775"/>
            <a:ext cx="9266753" cy="498406"/>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把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answer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的开始，结束的位置转换为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token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的位置</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pic>
        <p:nvPicPr>
          <p:cNvPr id="10" name="图片 9"/>
          <p:cNvPicPr>
            <a:picLocks noChangeAspect="1"/>
          </p:cNvPicPr>
          <p:nvPr/>
        </p:nvPicPr>
        <p:blipFill>
          <a:blip r:embed="rId3"/>
          <a:stretch>
            <a:fillRect/>
          </a:stretch>
        </p:blipFill>
        <p:spPr>
          <a:xfrm>
            <a:off x="839273" y="4282149"/>
            <a:ext cx="5206043" cy="2243700"/>
          </a:xfrm>
          <a:prstGeom prst="rect">
            <a:avLst/>
          </a:prstGeom>
        </p:spPr>
      </p:pic>
      <p:pic>
        <p:nvPicPr>
          <p:cNvPr id="12" name="图片 11"/>
          <p:cNvPicPr>
            <a:picLocks noChangeAspect="1"/>
          </p:cNvPicPr>
          <p:nvPr/>
        </p:nvPicPr>
        <p:blipFill>
          <a:blip r:embed="rId4"/>
          <a:stretch>
            <a:fillRect/>
          </a:stretch>
        </p:blipFill>
        <p:spPr>
          <a:xfrm>
            <a:off x="6451499" y="4282149"/>
            <a:ext cx="4797526" cy="22613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形 8"/>
          <p:cNvPicPr>
            <a:picLocks noChangeAspect="1"/>
          </p:cNvPicPr>
          <p:nvPr/>
        </p:nvPicPr>
        <p:blipFill>
          <a:blip r:embed="rId1"/>
          <a:stretch>
            <a:fillRect/>
          </a:stretch>
        </p:blipFill>
        <p:spPr>
          <a:xfrm>
            <a:off x="8844123" y="549275"/>
            <a:ext cx="2831940" cy="520356"/>
          </a:xfrm>
          <a:prstGeom prst="rect">
            <a:avLst/>
          </a:prstGeom>
        </p:spPr>
      </p:pic>
      <p:sp>
        <p:nvSpPr>
          <p:cNvPr id="15" name="文本框 14"/>
          <p:cNvSpPr txBox="1"/>
          <p:nvPr/>
        </p:nvSpPr>
        <p:spPr>
          <a:xfrm>
            <a:off x="258445" y="4389518"/>
            <a:ext cx="5942330" cy="1015663"/>
          </a:xfrm>
          <a:prstGeom prst="rect">
            <a:avLst/>
          </a:prstGeom>
          <a:noFill/>
        </p:spPr>
        <p:txBody>
          <a:bodyPr wrap="square" rtlCol="0">
            <a:spAutoFit/>
          </a:bodyPr>
          <a:lstStyle/>
          <a:p>
            <a:r>
              <a:rPr lang="en-US" altLang="zh-CN" sz="6000" dirty="0">
                <a:solidFill>
                  <a:schemeClr val="bg1"/>
                </a:solidFill>
                <a:latin typeface="HelveticaInserat-Roman-SemiB" pitchFamily="2" charset="0"/>
              </a:rPr>
              <a:t>Question1.3</a:t>
            </a:r>
            <a:endParaRPr lang="zh-CN" altLang="en-US" sz="6000" dirty="0">
              <a:solidFill>
                <a:schemeClr val="bg1"/>
              </a:solidFill>
              <a:latin typeface="Helvetica-Narrow" pitchFamily="2" charset="0"/>
            </a:endParaRPr>
          </a:p>
        </p:txBody>
      </p:sp>
      <p:pic>
        <p:nvPicPr>
          <p:cNvPr id="2" name="图片 1"/>
          <p:cNvPicPr>
            <a:picLocks noChangeAspect="1"/>
          </p:cNvPicPr>
          <p:nvPr/>
        </p:nvPicPr>
        <p:blipFill>
          <a:blip r:embed="rId2"/>
          <a:stretch>
            <a:fillRect/>
          </a:stretch>
        </p:blipFill>
        <p:spPr>
          <a:xfrm>
            <a:off x="-528" y="0"/>
            <a:ext cx="12192000" cy="6858000"/>
          </a:xfrm>
          <a:prstGeom prst="rect">
            <a:avLst/>
          </a:prstGeom>
        </p:spPr>
      </p:pic>
      <p:sp>
        <p:nvSpPr>
          <p:cNvPr id="3" name="文本框 2"/>
          <p:cNvSpPr txBox="1"/>
          <p:nvPr/>
        </p:nvSpPr>
        <p:spPr>
          <a:xfrm>
            <a:off x="410845" y="4541918"/>
            <a:ext cx="5942330" cy="1015663"/>
          </a:xfrm>
          <a:prstGeom prst="rect">
            <a:avLst/>
          </a:prstGeom>
          <a:noFill/>
        </p:spPr>
        <p:txBody>
          <a:bodyPr wrap="square" rtlCol="0">
            <a:spAutoFit/>
          </a:bodyPr>
          <a:lstStyle/>
          <a:p>
            <a:r>
              <a:rPr lang="en-US" altLang="zh-CN" sz="6000" dirty="0">
                <a:solidFill>
                  <a:schemeClr val="bg1"/>
                </a:solidFill>
                <a:latin typeface="HelveticaInserat-Roman-SemiB" pitchFamily="2" charset="0"/>
              </a:rPr>
              <a:t>Question1.2</a:t>
            </a:r>
            <a:endParaRPr lang="zh-CN" altLang="en-US" sz="6000" dirty="0">
              <a:solidFill>
                <a:schemeClr val="bg1"/>
              </a:solidFill>
              <a:latin typeface="Helvetica-Narrow"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a:solidFill>
                  <a:srgbClr val="F2BB49"/>
                </a:solidFill>
                <a:latin typeface="HelveticaInserat-Roman-SemiB" pitchFamily="2" charset="0"/>
              </a:rPr>
              <a:t>Train Model</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839273" y="1454001"/>
            <a:ext cx="4265297" cy="498406"/>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Bash Script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 调参</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 :</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pic>
        <p:nvPicPr>
          <p:cNvPr id="5" name="图片 4"/>
          <p:cNvPicPr>
            <a:picLocks noChangeAspect="1"/>
          </p:cNvPicPr>
          <p:nvPr/>
        </p:nvPicPr>
        <p:blipFill>
          <a:blip r:embed="rId2"/>
          <a:stretch>
            <a:fillRect/>
          </a:stretch>
        </p:blipFill>
        <p:spPr>
          <a:xfrm>
            <a:off x="4142738" y="1454001"/>
            <a:ext cx="6952244" cy="4927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430530" y="345150"/>
            <a:ext cx="10125075" cy="830997"/>
          </a:xfrm>
          <a:prstGeom prst="rect">
            <a:avLst/>
          </a:prstGeom>
          <a:noFill/>
        </p:spPr>
        <p:txBody>
          <a:bodyPr wrap="square" rtlCol="0">
            <a:spAutoFit/>
          </a:bodyPr>
          <a:lstStyle/>
          <a:p>
            <a:r>
              <a:rPr lang="en-US" altLang="zh-CN" sz="4800" dirty="0">
                <a:solidFill>
                  <a:srgbClr val="F2BB49"/>
                </a:solidFill>
                <a:latin typeface="HelveticaInserat-Roman-SemiB" pitchFamily="2" charset="0"/>
              </a:rPr>
              <a:t>Train Model</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724973" y="1248844"/>
            <a:ext cx="4265297" cy="498406"/>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模型初始化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pic>
        <p:nvPicPr>
          <p:cNvPr id="13" name="图片 12"/>
          <p:cNvPicPr>
            <a:picLocks noChangeAspect="1"/>
          </p:cNvPicPr>
          <p:nvPr/>
        </p:nvPicPr>
        <p:blipFill>
          <a:blip r:embed="rId2"/>
          <a:stretch>
            <a:fillRect/>
          </a:stretch>
        </p:blipFill>
        <p:spPr>
          <a:xfrm>
            <a:off x="1932889" y="2816759"/>
            <a:ext cx="7906436" cy="3907250"/>
          </a:xfrm>
          <a:prstGeom prst="rect">
            <a:avLst/>
          </a:prstGeom>
        </p:spPr>
      </p:pic>
      <p:pic>
        <p:nvPicPr>
          <p:cNvPr id="15" name="图片 14"/>
          <p:cNvPicPr>
            <a:picLocks noChangeAspect="1"/>
          </p:cNvPicPr>
          <p:nvPr/>
        </p:nvPicPr>
        <p:blipFill>
          <a:blip r:embed="rId3"/>
          <a:stretch>
            <a:fillRect/>
          </a:stretch>
        </p:blipFill>
        <p:spPr>
          <a:xfrm>
            <a:off x="1932889" y="1891108"/>
            <a:ext cx="7906436" cy="10465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430530" y="345150"/>
            <a:ext cx="10125075" cy="830997"/>
          </a:xfrm>
          <a:prstGeom prst="rect">
            <a:avLst/>
          </a:prstGeom>
          <a:noFill/>
        </p:spPr>
        <p:txBody>
          <a:bodyPr wrap="square" rtlCol="0">
            <a:spAutoFit/>
          </a:bodyPr>
          <a:lstStyle/>
          <a:p>
            <a:r>
              <a:rPr lang="en-US" altLang="zh-CN" sz="4800" dirty="0">
                <a:solidFill>
                  <a:srgbClr val="F2BB49"/>
                </a:solidFill>
                <a:latin typeface="HelveticaInserat-Roman-SemiB" pitchFamily="2" charset="0"/>
              </a:rPr>
              <a:t>Train Model</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724973" y="1248844"/>
            <a:ext cx="4265297" cy="1596078"/>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模型训练</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接受</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bash</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脚本中传入的超参数来训练模型</a:t>
            </a:r>
            <a:endPar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pic>
        <p:nvPicPr>
          <p:cNvPr id="20" name="图片 19"/>
          <p:cNvPicPr>
            <a:picLocks noChangeAspect="1"/>
          </p:cNvPicPr>
          <p:nvPr/>
        </p:nvPicPr>
        <p:blipFill>
          <a:blip r:embed="rId2"/>
          <a:stretch>
            <a:fillRect/>
          </a:stretch>
        </p:blipFill>
        <p:spPr>
          <a:xfrm>
            <a:off x="5715243" y="411457"/>
            <a:ext cx="5602937" cy="5044876"/>
          </a:xfrm>
          <a:prstGeom prst="rect">
            <a:avLst/>
          </a:prstGeom>
        </p:spPr>
      </p:pic>
      <p:pic>
        <p:nvPicPr>
          <p:cNvPr id="6" name="图片 5"/>
          <p:cNvPicPr>
            <a:picLocks noChangeAspect="1"/>
          </p:cNvPicPr>
          <p:nvPr/>
        </p:nvPicPr>
        <p:blipFill>
          <a:blip r:embed="rId3"/>
          <a:stretch>
            <a:fillRect/>
          </a:stretch>
        </p:blipFill>
        <p:spPr>
          <a:xfrm>
            <a:off x="4265272" y="5741821"/>
            <a:ext cx="6935807" cy="803662"/>
          </a:xfrm>
          <a:prstGeom prst="rect">
            <a:avLst/>
          </a:prstGeom>
        </p:spPr>
      </p:pic>
      <p:pic>
        <p:nvPicPr>
          <p:cNvPr id="7" name="图片 6"/>
          <p:cNvPicPr>
            <a:picLocks noChangeAspect="1"/>
          </p:cNvPicPr>
          <p:nvPr/>
        </p:nvPicPr>
        <p:blipFill>
          <a:blip r:embed="rId4"/>
          <a:stretch>
            <a:fillRect/>
          </a:stretch>
        </p:blipFill>
        <p:spPr>
          <a:xfrm>
            <a:off x="947195" y="3193950"/>
            <a:ext cx="3219899" cy="6192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430530" y="345150"/>
            <a:ext cx="10125075" cy="830997"/>
          </a:xfrm>
          <a:prstGeom prst="rect">
            <a:avLst/>
          </a:prstGeom>
          <a:noFill/>
        </p:spPr>
        <p:txBody>
          <a:bodyPr wrap="square" rtlCol="0">
            <a:spAutoFit/>
          </a:bodyPr>
          <a:lstStyle/>
          <a:p>
            <a:r>
              <a:rPr lang="en-US" altLang="zh-CN" sz="4800" dirty="0">
                <a:solidFill>
                  <a:srgbClr val="F2BB49"/>
                </a:solidFill>
                <a:latin typeface="HelveticaInserat-Roman-SemiB" pitchFamily="2" charset="0"/>
              </a:rPr>
              <a:t>Train Model</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724973" y="1248844"/>
            <a:ext cx="4265297" cy="4340419"/>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模型评估</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将准确率返回给</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bash</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脚本</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endPar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最好的超参数：</a:t>
            </a:r>
            <a:endPar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Epoch</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4</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Batch Size: 20</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pic>
        <p:nvPicPr>
          <p:cNvPr id="7" name="图片 6"/>
          <p:cNvPicPr>
            <a:picLocks noChangeAspect="1"/>
          </p:cNvPicPr>
          <p:nvPr/>
        </p:nvPicPr>
        <p:blipFill>
          <a:blip r:embed="rId2"/>
          <a:stretch>
            <a:fillRect/>
          </a:stretch>
        </p:blipFill>
        <p:spPr>
          <a:xfrm>
            <a:off x="5356648" y="509164"/>
            <a:ext cx="6321686" cy="2047783"/>
          </a:xfrm>
          <a:prstGeom prst="rect">
            <a:avLst/>
          </a:prstGeom>
        </p:spPr>
      </p:pic>
      <p:pic>
        <p:nvPicPr>
          <p:cNvPr id="9" name="图片 8"/>
          <p:cNvPicPr>
            <a:picLocks noChangeAspect="1"/>
          </p:cNvPicPr>
          <p:nvPr/>
        </p:nvPicPr>
        <p:blipFill>
          <a:blip r:embed="rId3"/>
          <a:stretch>
            <a:fillRect/>
          </a:stretch>
        </p:blipFill>
        <p:spPr>
          <a:xfrm>
            <a:off x="5356648" y="2556947"/>
            <a:ext cx="6321686" cy="3972577"/>
          </a:xfrm>
          <a:prstGeom prst="rect">
            <a:avLst/>
          </a:prstGeom>
        </p:spPr>
      </p:pic>
      <p:pic>
        <p:nvPicPr>
          <p:cNvPr id="10" name="图片 9"/>
          <p:cNvPicPr>
            <a:picLocks noChangeAspect="1"/>
          </p:cNvPicPr>
          <p:nvPr/>
        </p:nvPicPr>
        <p:blipFill>
          <a:blip r:embed="rId4"/>
          <a:stretch>
            <a:fillRect/>
          </a:stretch>
        </p:blipFill>
        <p:spPr>
          <a:xfrm>
            <a:off x="784754" y="2756681"/>
            <a:ext cx="1893570" cy="4361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9" name="图形 8"/>
          <p:cNvPicPr>
            <a:picLocks noChangeAspect="1"/>
          </p:cNvPicPr>
          <p:nvPr/>
        </p:nvPicPr>
        <p:blipFill>
          <a:blip r:embed="rId2"/>
          <a:stretch>
            <a:fillRect/>
          </a:stretch>
        </p:blipFill>
        <p:spPr>
          <a:xfrm>
            <a:off x="8844123" y="549275"/>
            <a:ext cx="2831940" cy="520356"/>
          </a:xfrm>
          <a:prstGeom prst="rect">
            <a:avLst/>
          </a:prstGeom>
        </p:spPr>
      </p:pic>
      <p:sp>
        <p:nvSpPr>
          <p:cNvPr id="8" name="文本框 7"/>
          <p:cNvSpPr txBox="1"/>
          <p:nvPr/>
        </p:nvSpPr>
        <p:spPr>
          <a:xfrm>
            <a:off x="515938" y="5811460"/>
            <a:ext cx="5580062" cy="918200"/>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defRPr/>
            </a:pP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Lorem ipsum dolor sit amet, consectetuer adipiscing elit. Maecenas porttitor congue massa. Fusce posuere, magna sed pulvinar </a:t>
            </a:r>
            <a:r>
              <a:rPr kumimoji="0" lang="en-US" altLang="zh-CN" sz="1400" b="0" i="0" u="none" strike="noStrike" kern="1200" cap="none" spc="0" normalizeH="0" baseline="0" noProof="0" dirty="0" err="1">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ultricies</a:t>
            </a: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endPar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00000"/>
              </a:lnSpc>
              <a:spcBef>
                <a:spcPts val="1400"/>
              </a:spcBef>
              <a:spcAft>
                <a:spcPts val="0"/>
              </a:spcAft>
              <a:buClrTx/>
              <a:buSzTx/>
              <a:buFontTx/>
              <a:buNone/>
              <a:defRPr/>
            </a:pPr>
            <a:endPar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cxnSp>
        <p:nvCxnSpPr>
          <p:cNvPr id="4" name="直接连接符 3"/>
          <p:cNvCxnSpPr/>
          <p:nvPr/>
        </p:nvCxnSpPr>
        <p:spPr>
          <a:xfrm>
            <a:off x="515938" y="5608320"/>
            <a:ext cx="3918902" cy="0"/>
          </a:xfrm>
          <a:prstGeom prst="line">
            <a:avLst/>
          </a:prstGeom>
          <a:ln>
            <a:solidFill>
              <a:srgbClr val="2BB7B3"/>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10845" y="4541918"/>
            <a:ext cx="5942330" cy="1015663"/>
          </a:xfrm>
          <a:prstGeom prst="rect">
            <a:avLst/>
          </a:prstGeom>
          <a:noFill/>
        </p:spPr>
        <p:txBody>
          <a:bodyPr wrap="square" rtlCol="0">
            <a:spAutoFit/>
          </a:bodyPr>
          <a:lstStyle/>
          <a:p>
            <a:r>
              <a:rPr lang="en-US" altLang="zh-CN" sz="6000" dirty="0">
                <a:solidFill>
                  <a:schemeClr val="bg1"/>
                </a:solidFill>
                <a:latin typeface="HelveticaInserat-Roman-SemiB" pitchFamily="2" charset="0"/>
              </a:rPr>
              <a:t>Question1.3</a:t>
            </a:r>
            <a:endParaRPr lang="zh-CN" altLang="en-US" sz="6000" dirty="0">
              <a:solidFill>
                <a:schemeClr val="bg1"/>
              </a:solidFill>
              <a:latin typeface="Helvetica-Narrow"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形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44123" y="549275"/>
            <a:ext cx="2831940" cy="520356"/>
          </a:xfrm>
          <a:prstGeom prst="rect">
            <a:avLst/>
          </a:prstGeom>
        </p:spPr>
      </p:pic>
      <p:sp>
        <p:nvSpPr>
          <p:cNvPr id="15" name="文本框 14"/>
          <p:cNvSpPr txBox="1"/>
          <p:nvPr/>
        </p:nvSpPr>
        <p:spPr>
          <a:xfrm>
            <a:off x="258445" y="4389518"/>
            <a:ext cx="5942330" cy="1015663"/>
          </a:xfrm>
          <a:prstGeom prst="rect">
            <a:avLst/>
          </a:prstGeom>
          <a:noFill/>
        </p:spPr>
        <p:txBody>
          <a:bodyPr wrap="square" rtlCol="0">
            <a:spAutoFit/>
          </a:bodyPr>
          <a:lstStyle/>
          <a:p>
            <a:r>
              <a:rPr lang="en-US" altLang="zh-CN" sz="6000" dirty="0">
                <a:solidFill>
                  <a:schemeClr val="bg1"/>
                </a:solidFill>
                <a:latin typeface="HelveticaInserat-Roman-SemiB" pitchFamily="2" charset="0"/>
              </a:rPr>
              <a:t>Question1.3</a:t>
            </a:r>
            <a:endParaRPr lang="zh-CN" altLang="en-US" sz="6000" dirty="0">
              <a:solidFill>
                <a:schemeClr val="bg1"/>
              </a:solidFill>
              <a:latin typeface="Helvetica-Narrow" pitchFamily="2" charset="0"/>
            </a:endParaRPr>
          </a:p>
        </p:txBody>
      </p:sp>
      <p:pic>
        <p:nvPicPr>
          <p:cNvPr id="2" name="图片 1"/>
          <p:cNvPicPr>
            <a:picLocks noChangeAspect="1"/>
          </p:cNvPicPr>
          <p:nvPr/>
        </p:nvPicPr>
        <p:blipFill>
          <a:blip r:embed="rId3"/>
          <a:stretch>
            <a:fillRect/>
          </a:stretch>
        </p:blipFill>
        <p:spPr>
          <a:xfrm>
            <a:off x="-528" y="0"/>
            <a:ext cx="12192000" cy="6858000"/>
          </a:xfrm>
          <a:prstGeom prst="rect">
            <a:avLst/>
          </a:prstGeom>
        </p:spPr>
      </p:pic>
      <p:sp>
        <p:nvSpPr>
          <p:cNvPr id="3" name="文本框 2"/>
          <p:cNvSpPr txBox="1"/>
          <p:nvPr/>
        </p:nvSpPr>
        <p:spPr>
          <a:xfrm>
            <a:off x="410845" y="4541918"/>
            <a:ext cx="5942330" cy="1015663"/>
          </a:xfrm>
          <a:prstGeom prst="rect">
            <a:avLst/>
          </a:prstGeom>
          <a:noFill/>
        </p:spPr>
        <p:txBody>
          <a:bodyPr wrap="square" rtlCol="0">
            <a:spAutoFit/>
          </a:bodyPr>
          <a:lstStyle/>
          <a:p>
            <a:r>
              <a:rPr lang="en-US" altLang="zh-CN" sz="6000" dirty="0">
                <a:solidFill>
                  <a:schemeClr val="bg1"/>
                </a:solidFill>
                <a:latin typeface="HelveticaInserat-Roman-SemiB" pitchFamily="2" charset="0"/>
              </a:rPr>
              <a:t>Question1.4</a:t>
            </a:r>
            <a:endParaRPr lang="zh-CN" altLang="en-US" sz="6000" dirty="0">
              <a:solidFill>
                <a:schemeClr val="bg1"/>
              </a:solidFill>
              <a:latin typeface="Helvetica-Narrow"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1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3"/>
          <a:stretch>
            <a:fillRect/>
          </a:stretch>
        </p:blipFill>
        <p:spPr>
          <a:xfrm>
            <a:off x="8844123" y="549275"/>
            <a:ext cx="2831940" cy="520356"/>
          </a:xfrm>
          <a:prstGeom prst="rect">
            <a:avLst/>
          </a:prstGeom>
        </p:spPr>
      </p:pic>
      <p:sp>
        <p:nvSpPr>
          <p:cNvPr id="6" name="文本框 5"/>
          <p:cNvSpPr txBox="1"/>
          <p:nvPr/>
        </p:nvSpPr>
        <p:spPr>
          <a:xfrm>
            <a:off x="516255" y="560705"/>
            <a:ext cx="10125075" cy="1076325"/>
          </a:xfrm>
          <a:prstGeom prst="rect">
            <a:avLst/>
          </a:prstGeom>
          <a:noFill/>
        </p:spPr>
        <p:txBody>
          <a:bodyPr wrap="square" rtlCol="0">
            <a:spAutoFit/>
          </a:bodyPr>
          <a:lstStyle/>
          <a:p>
            <a:r>
              <a:rPr lang="en-US" altLang="zh-CN" sz="4800" dirty="0">
                <a:solidFill>
                  <a:srgbClr val="F2BB49"/>
                </a:solidFill>
                <a:latin typeface="HelveticaInserat-Roman-SemiB" pitchFamily="2" charset="0"/>
              </a:rPr>
              <a:t>deploy sparknlp</a:t>
            </a:r>
            <a:endParaRPr lang="en-US" altLang="zh-CN" sz="4800" dirty="0">
              <a:solidFill>
                <a:srgbClr val="F2BB49"/>
              </a:solidFill>
              <a:latin typeface="HelveticaInserat-Roman-SemiB" pitchFamily="2" charset="0"/>
            </a:endParaRPr>
          </a:p>
          <a:p>
            <a:endParaRPr lang="zh-CN" altLang="en-US" sz="1600" spc="300" dirty="0">
              <a:solidFill>
                <a:schemeClr val="bg1"/>
              </a:solidFill>
              <a:latin typeface="Lato Black" panose="020F0A02020204030203" pitchFamily="34" charset="0"/>
            </a:endParaRPr>
          </a:p>
        </p:txBody>
      </p:sp>
      <p:pic>
        <p:nvPicPr>
          <p:cNvPr id="8" name="图形 7"/>
          <p:cNvPicPr>
            <a:picLocks noChangeAspect="1"/>
          </p:cNvPicPr>
          <p:nvPr/>
        </p:nvPicPr>
        <p:blipFill>
          <a:blip r:embed="rId3"/>
          <a:stretch>
            <a:fillRect/>
          </a:stretch>
        </p:blipFill>
        <p:spPr>
          <a:xfrm>
            <a:off x="8844123" y="549275"/>
            <a:ext cx="2831940" cy="520356"/>
          </a:xfrm>
          <a:prstGeom prst="rect">
            <a:avLst/>
          </a:prstGeom>
        </p:spPr>
      </p:pic>
      <p:pic>
        <p:nvPicPr>
          <p:cNvPr id="9" name="图片 8" descr="微博运营流程图"/>
          <p:cNvPicPr>
            <a:picLocks noChangeAspect="1"/>
          </p:cNvPicPr>
          <p:nvPr/>
        </p:nvPicPr>
        <p:blipFill>
          <a:blip r:embed="rId4"/>
          <a:stretch>
            <a:fillRect/>
          </a:stretch>
        </p:blipFill>
        <p:spPr>
          <a:xfrm>
            <a:off x="397510" y="1637030"/>
            <a:ext cx="11014075" cy="3074035"/>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2265680" y="4711065"/>
            <a:ext cx="6924675" cy="19240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1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515938" y="560850"/>
            <a:ext cx="4854715"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rPr>
              <a:t>result</a:t>
            </a:r>
            <a:endPar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300" normalizeH="0" baseline="0" noProof="0" dirty="0">
              <a:ln>
                <a:noFill/>
              </a:ln>
              <a:solidFill>
                <a:prstClr val="white"/>
              </a:solidFill>
              <a:effectLst/>
              <a:uLnTx/>
              <a:uFillTx/>
              <a:latin typeface="Lato Black" panose="020F0A02020204030203" pitchFamily="34" charset="0"/>
              <a:ea typeface="等线" panose="02010600030101010101" charset="-122"/>
              <a:cs typeface="+mn-cs"/>
            </a:endParaRPr>
          </a:p>
        </p:txBody>
      </p:sp>
      <p:pic>
        <p:nvPicPr>
          <p:cNvPr id="7" name="图形 6"/>
          <p:cNvPicPr>
            <a:picLocks noChangeAspect="1"/>
          </p:cNvPicPr>
          <p:nvPr/>
        </p:nvPicPr>
        <p:blipFill>
          <a:blip r:embed="rId3"/>
          <a:stretch>
            <a:fillRect/>
          </a:stretch>
        </p:blipFill>
        <p:spPr>
          <a:xfrm>
            <a:off x="8844123" y="549275"/>
            <a:ext cx="2831940" cy="520356"/>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95250" y="1783715"/>
            <a:ext cx="5657850" cy="4619625"/>
          </a:xfrm>
          <a:prstGeom prst="rect">
            <a:avLst/>
          </a:prstGeom>
        </p:spPr>
      </p:pic>
      <p:sp>
        <p:nvSpPr>
          <p:cNvPr id="5" name="文本框 4"/>
          <p:cNvSpPr txBox="1"/>
          <p:nvPr/>
        </p:nvSpPr>
        <p:spPr>
          <a:xfrm>
            <a:off x="7071360" y="785495"/>
            <a:ext cx="2211070" cy="521970"/>
          </a:xfrm>
          <a:prstGeom prst="rect">
            <a:avLst/>
          </a:prstGeom>
          <a:noFill/>
        </p:spPr>
        <p:txBody>
          <a:bodyPr wrap="square" rtlCol="0">
            <a:spAutoFit/>
          </a:bodyPr>
          <a:lstStyle/>
          <a:p>
            <a:r>
              <a:rPr lang="en-US" altLang="zh-CN" sz="2800">
                <a:solidFill>
                  <a:schemeClr val="bg1"/>
                </a:solidFill>
              </a:rPr>
              <a:t>another</a:t>
            </a:r>
            <a:endParaRPr lang="en-US" altLang="zh-CN" sz="2800">
              <a:solidFill>
                <a:schemeClr val="bg1"/>
              </a:solidFill>
            </a:endParaRPr>
          </a:p>
        </p:txBody>
      </p:sp>
      <p:pic>
        <p:nvPicPr>
          <p:cNvPr id="6" name="图片 5"/>
          <p:cNvPicPr>
            <a:picLocks noChangeAspect="1"/>
          </p:cNvPicPr>
          <p:nvPr>
            <p:custDataLst>
              <p:tags r:id="rId6"/>
            </p:custDataLst>
          </p:nvPr>
        </p:nvPicPr>
        <p:blipFill>
          <a:blip r:embed="rId7"/>
          <a:stretch>
            <a:fillRect/>
          </a:stretch>
        </p:blipFill>
        <p:spPr>
          <a:xfrm>
            <a:off x="5666740" y="1508125"/>
            <a:ext cx="7058025" cy="476250"/>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5810885" y="2955925"/>
            <a:ext cx="6250305" cy="24434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形 8"/>
          <p:cNvPicPr>
            <a:picLocks noChangeAspect="1"/>
          </p:cNvPicPr>
          <p:nvPr/>
        </p:nvPicPr>
        <p:blipFill>
          <a:blip r:embed="rId1"/>
          <a:stretch>
            <a:fillRect/>
          </a:stretch>
        </p:blipFill>
        <p:spPr>
          <a:xfrm>
            <a:off x="8844123" y="549275"/>
            <a:ext cx="2831940" cy="520356"/>
          </a:xfrm>
          <a:prstGeom prst="rect">
            <a:avLst/>
          </a:prstGeom>
        </p:spPr>
      </p:pic>
      <p:sp>
        <p:nvSpPr>
          <p:cNvPr id="15" name="文本框 14"/>
          <p:cNvSpPr txBox="1"/>
          <p:nvPr/>
        </p:nvSpPr>
        <p:spPr>
          <a:xfrm>
            <a:off x="258445" y="4389518"/>
            <a:ext cx="5942330" cy="1015663"/>
          </a:xfrm>
          <a:prstGeom prst="rect">
            <a:avLst/>
          </a:prstGeom>
          <a:noFill/>
        </p:spPr>
        <p:txBody>
          <a:bodyPr wrap="square" rtlCol="0">
            <a:spAutoFit/>
          </a:bodyPr>
          <a:lstStyle/>
          <a:p>
            <a:r>
              <a:rPr lang="en-US" altLang="zh-CN" sz="6000" dirty="0">
                <a:solidFill>
                  <a:schemeClr val="bg1"/>
                </a:solidFill>
                <a:latin typeface="HelveticaInserat-Roman-SemiB" pitchFamily="2" charset="0"/>
              </a:rPr>
              <a:t>Question1.3</a:t>
            </a:r>
            <a:endParaRPr lang="zh-CN" altLang="en-US" sz="6000" dirty="0">
              <a:solidFill>
                <a:schemeClr val="bg1"/>
              </a:solidFill>
              <a:latin typeface="Helvetica-Narrow" pitchFamily="2" charset="0"/>
            </a:endParaRPr>
          </a:p>
        </p:txBody>
      </p:sp>
      <p:pic>
        <p:nvPicPr>
          <p:cNvPr id="2" name="图片 1"/>
          <p:cNvPicPr>
            <a:picLocks noChangeAspect="1"/>
          </p:cNvPicPr>
          <p:nvPr/>
        </p:nvPicPr>
        <p:blipFill>
          <a:blip r:embed="rId2"/>
          <a:stretch>
            <a:fillRect/>
          </a:stretch>
        </p:blipFill>
        <p:spPr>
          <a:xfrm>
            <a:off x="-528" y="0"/>
            <a:ext cx="12192000" cy="6858000"/>
          </a:xfrm>
          <a:prstGeom prst="rect">
            <a:avLst/>
          </a:prstGeom>
        </p:spPr>
      </p:pic>
      <p:sp>
        <p:nvSpPr>
          <p:cNvPr id="3" name="文本框 2"/>
          <p:cNvSpPr txBox="1"/>
          <p:nvPr/>
        </p:nvSpPr>
        <p:spPr>
          <a:xfrm>
            <a:off x="410845" y="4541918"/>
            <a:ext cx="5942330" cy="1015663"/>
          </a:xfrm>
          <a:prstGeom prst="rect">
            <a:avLst/>
          </a:prstGeom>
          <a:noFill/>
        </p:spPr>
        <p:txBody>
          <a:bodyPr wrap="square" rtlCol="0">
            <a:spAutoFit/>
          </a:bodyPr>
          <a:lstStyle/>
          <a:p>
            <a:r>
              <a:rPr lang="en-US" altLang="zh-CN" sz="6000" dirty="0">
                <a:solidFill>
                  <a:schemeClr val="bg1"/>
                </a:solidFill>
                <a:latin typeface="HelveticaInserat-Roman-SemiB" pitchFamily="2" charset="0"/>
              </a:rPr>
              <a:t>Question 2</a:t>
            </a:r>
            <a:endParaRPr lang="zh-CN" altLang="en-US" sz="6000" dirty="0">
              <a:solidFill>
                <a:schemeClr val="bg1"/>
              </a:solidFill>
              <a:latin typeface="Helvetica-Narrow"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50000" b="50000"/>
          </a:stretch>
        </a:blipFill>
        <a:effectLst/>
      </p:bgPr>
    </p:bg>
    <p:spTree>
      <p:nvGrpSpPr>
        <p:cNvPr id="1" name=""/>
        <p:cNvGrpSpPr/>
        <p:nvPr/>
      </p:nvGrpSpPr>
      <p:grpSpPr>
        <a:xfrm>
          <a:off x="0" y="0"/>
          <a:ext cx="0" cy="0"/>
          <a:chOff x="0" y="0"/>
          <a:chExt cx="0" cy="0"/>
        </a:xfrm>
      </p:grpSpPr>
      <p:sp>
        <p:nvSpPr>
          <p:cNvPr id="5" name="îṩḻiḋé"/>
          <p:cNvSpPr/>
          <p:nvPr/>
        </p:nvSpPr>
        <p:spPr>
          <a:xfrm>
            <a:off x="0" y="3334385"/>
            <a:ext cx="12192000" cy="3523615"/>
          </a:xfrm>
          <a:prstGeom prst="rect">
            <a:avLst/>
          </a:prstGeom>
          <a:blipFill dpi="0" rotWithShape="1">
            <a:blip r:embed="rId2"/>
            <a:srcRect/>
            <a:stretch>
              <a:fillRect t="-80000" b="-20000"/>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29" name="íşļidé"/>
          <p:cNvSpPr/>
          <p:nvPr/>
        </p:nvSpPr>
        <p:spPr>
          <a:xfrm>
            <a:off x="-1" y="3334701"/>
            <a:ext cx="12191999" cy="3523615"/>
          </a:xfrm>
          <a:prstGeom prst="rect">
            <a:avLst/>
          </a:prstGeom>
          <a:gradFill>
            <a:gsLst>
              <a:gs pos="100000">
                <a:srgbClr val="003F43">
                  <a:alpha val="38000"/>
                </a:srgbClr>
              </a:gs>
              <a:gs pos="0">
                <a:srgbClr val="003F43">
                  <a:alpha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0" name="平行四边形 29"/>
          <p:cNvSpPr/>
          <p:nvPr/>
        </p:nvSpPr>
        <p:spPr>
          <a:xfrm>
            <a:off x="2118042" y="2986269"/>
            <a:ext cx="794860" cy="659148"/>
          </a:xfrm>
          <a:prstGeom prst="parallelogram">
            <a:avLst>
              <a:gd name="adj" fmla="val 18755"/>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 name="直接连接符 6"/>
          <p:cNvCxnSpPr/>
          <p:nvPr/>
        </p:nvCxnSpPr>
        <p:spPr>
          <a:xfrm>
            <a:off x="4311524" y="3605694"/>
            <a:ext cx="0" cy="18254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880477" y="3605694"/>
            <a:ext cx="0" cy="18254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ïṣliďè"/>
          <p:cNvSpPr/>
          <p:nvPr/>
        </p:nvSpPr>
        <p:spPr>
          <a:xfrm>
            <a:off x="2334042" y="3133108"/>
            <a:ext cx="339710" cy="355620"/>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endParaRPr>
          </a:p>
        </p:txBody>
      </p:sp>
      <p:sp>
        <p:nvSpPr>
          <p:cNvPr id="27" name="文本框 26"/>
          <p:cNvSpPr txBox="1"/>
          <p:nvPr/>
        </p:nvSpPr>
        <p:spPr>
          <a:xfrm>
            <a:off x="515938" y="560850"/>
            <a:ext cx="4854715"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rPr>
              <a:t>DeepMind</a:t>
            </a:r>
            <a:endPar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300" normalizeH="0" baseline="0" noProof="0" dirty="0">
              <a:ln>
                <a:noFill/>
              </a:ln>
              <a:solidFill>
                <a:prstClr val="white"/>
              </a:solidFill>
              <a:effectLst/>
              <a:uLnTx/>
              <a:uFillTx/>
              <a:latin typeface="Lato Black" panose="020F0A02020204030203" pitchFamily="34" charset="0"/>
              <a:ea typeface="等线" panose="02010600030101010101" charset="-122"/>
              <a:cs typeface="+mn-cs"/>
            </a:endParaRPr>
          </a:p>
        </p:txBody>
      </p:sp>
      <p:pic>
        <p:nvPicPr>
          <p:cNvPr id="28" name="图形 27"/>
          <p:cNvPicPr>
            <a:picLocks noChangeAspect="1"/>
          </p:cNvPicPr>
          <p:nvPr/>
        </p:nvPicPr>
        <p:blipFill>
          <a:blip r:embed="rId3"/>
          <a:stretch>
            <a:fillRect/>
          </a:stretch>
        </p:blipFill>
        <p:spPr>
          <a:xfrm>
            <a:off x="8844123" y="549275"/>
            <a:ext cx="2831940" cy="520356"/>
          </a:xfrm>
          <a:prstGeom prst="rect">
            <a:avLst/>
          </a:prstGeom>
        </p:spPr>
      </p:pic>
      <p:sp>
        <p:nvSpPr>
          <p:cNvPr id="31" name="平行四边形 30"/>
          <p:cNvSpPr/>
          <p:nvPr/>
        </p:nvSpPr>
        <p:spPr>
          <a:xfrm>
            <a:off x="5686994" y="2986269"/>
            <a:ext cx="794860" cy="659148"/>
          </a:xfrm>
          <a:prstGeom prst="parallelogram">
            <a:avLst>
              <a:gd name="adj" fmla="val 18755"/>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平行四边形 31"/>
          <p:cNvSpPr/>
          <p:nvPr/>
        </p:nvSpPr>
        <p:spPr>
          <a:xfrm>
            <a:off x="9241378" y="2986269"/>
            <a:ext cx="794860" cy="659148"/>
          </a:xfrm>
          <a:prstGeom prst="parallelogram">
            <a:avLst>
              <a:gd name="adj" fmla="val 18755"/>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ïŝliḍe"/>
          <p:cNvSpPr/>
          <p:nvPr/>
        </p:nvSpPr>
        <p:spPr>
          <a:xfrm>
            <a:off x="5895038" y="3133899"/>
            <a:ext cx="355622" cy="354036"/>
          </a:xfrm>
          <a:custGeom>
            <a:avLst/>
            <a:gdLst>
              <a:gd name="T0" fmla="*/ 2733 w 3733"/>
              <a:gd name="T1" fmla="*/ 1750 h 3722"/>
              <a:gd name="T2" fmla="*/ 3102 w 3733"/>
              <a:gd name="T3" fmla="*/ 1088 h 3722"/>
              <a:gd name="T4" fmla="*/ 3733 w 3733"/>
              <a:gd name="T5" fmla="*/ 1862 h 3722"/>
              <a:gd name="T6" fmla="*/ 2813 w 3733"/>
              <a:gd name="T7" fmla="*/ 253 h 3722"/>
              <a:gd name="T8" fmla="*/ 2505 w 3733"/>
              <a:gd name="T9" fmla="*/ 997 h 3722"/>
              <a:gd name="T10" fmla="*/ 1993 w 3733"/>
              <a:gd name="T11" fmla="*/ 937 h 3722"/>
              <a:gd name="T12" fmla="*/ 1711 w 3733"/>
              <a:gd name="T13" fmla="*/ 524 h 3722"/>
              <a:gd name="T14" fmla="*/ 2025 w 3733"/>
              <a:gd name="T15" fmla="*/ 2 h 3722"/>
              <a:gd name="T16" fmla="*/ 1529 w 3733"/>
              <a:gd name="T17" fmla="*/ 246 h 3722"/>
              <a:gd name="T18" fmla="*/ 1249 w 3733"/>
              <a:gd name="T19" fmla="*/ 265 h 3722"/>
              <a:gd name="T20" fmla="*/ 1741 w 3733"/>
              <a:gd name="T21" fmla="*/ 0 h 3722"/>
              <a:gd name="T22" fmla="*/ 1407 w 3733"/>
              <a:gd name="T23" fmla="*/ 827 h 3722"/>
              <a:gd name="T24" fmla="*/ 1932 w 3733"/>
              <a:gd name="T25" fmla="*/ 1157 h 3722"/>
              <a:gd name="T26" fmla="*/ 1389 w 3733"/>
              <a:gd name="T27" fmla="*/ 826 h 3722"/>
              <a:gd name="T28" fmla="*/ 730 w 3733"/>
              <a:gd name="T29" fmla="*/ 2053 h 3722"/>
              <a:gd name="T30" fmla="*/ 593 w 3733"/>
              <a:gd name="T31" fmla="*/ 1965 h 3722"/>
              <a:gd name="T32" fmla="*/ 730 w 3733"/>
              <a:gd name="T33" fmla="*/ 2053 h 3722"/>
              <a:gd name="T34" fmla="*/ 825 w 3733"/>
              <a:gd name="T35" fmla="*/ 2828 h 3722"/>
              <a:gd name="T36" fmla="*/ 749 w 3733"/>
              <a:gd name="T37" fmla="*/ 3356 h 3722"/>
              <a:gd name="T38" fmla="*/ 996 w 3733"/>
              <a:gd name="T39" fmla="*/ 2728 h 3722"/>
              <a:gd name="T40" fmla="*/ 889 w 3733"/>
              <a:gd name="T41" fmla="*/ 2253 h 3722"/>
              <a:gd name="T42" fmla="*/ 1018 w 3733"/>
              <a:gd name="T43" fmla="*/ 1741 h 3722"/>
              <a:gd name="T44" fmla="*/ 2086 w 3733"/>
              <a:gd name="T45" fmla="*/ 1315 h 3722"/>
              <a:gd name="T46" fmla="*/ 1833 w 3733"/>
              <a:gd name="T47" fmla="*/ 3671 h 3722"/>
              <a:gd name="T48" fmla="*/ 2301 w 3733"/>
              <a:gd name="T49" fmla="*/ 1253 h 3722"/>
              <a:gd name="T50" fmla="*/ 2643 w 3733"/>
              <a:gd name="T51" fmla="*/ 1274 h 3722"/>
              <a:gd name="T52" fmla="*/ 2301 w 3733"/>
              <a:gd name="T53" fmla="*/ 1253 h 3722"/>
              <a:gd name="T54" fmla="*/ 3082 w 3733"/>
              <a:gd name="T55" fmla="*/ 891 h 3722"/>
              <a:gd name="T56" fmla="*/ 2998 w 3733"/>
              <a:gd name="T57" fmla="*/ 378 h 3722"/>
              <a:gd name="T58" fmla="*/ 919 w 3733"/>
              <a:gd name="T59" fmla="*/ 254 h 3722"/>
              <a:gd name="T60" fmla="*/ 1104 w 3733"/>
              <a:gd name="T61" fmla="*/ 524 h 3722"/>
              <a:gd name="T62" fmla="*/ 853 w 3733"/>
              <a:gd name="T63" fmla="*/ 1601 h 3722"/>
              <a:gd name="T64" fmla="*/ 298 w 3733"/>
              <a:gd name="T65" fmla="*/ 851 h 3722"/>
              <a:gd name="T66" fmla="*/ 142 w 3733"/>
              <a:gd name="T67" fmla="*/ 1148 h 3722"/>
              <a:gd name="T68" fmla="*/ 14 w 3733"/>
              <a:gd name="T69" fmla="*/ 2089 h 3722"/>
              <a:gd name="T70" fmla="*/ 142 w 3733"/>
              <a:gd name="T71" fmla="*/ 1148 h 3722"/>
              <a:gd name="T72" fmla="*/ 420 w 3733"/>
              <a:gd name="T73" fmla="*/ 2065 h 3722"/>
              <a:gd name="T74" fmla="*/ 463 w 3733"/>
              <a:gd name="T75" fmla="*/ 2531 h 3722"/>
              <a:gd name="T76" fmla="*/ 559 w 3733"/>
              <a:gd name="T77" fmla="*/ 3193 h 3722"/>
              <a:gd name="T78" fmla="*/ 2028 w 3733"/>
              <a:gd name="T79" fmla="*/ 3722 h 3722"/>
              <a:gd name="T80" fmla="*/ 3321 w 3733"/>
              <a:gd name="T81" fmla="*/ 3031 h 3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3" h="3722">
                <a:moveTo>
                  <a:pt x="3452" y="2846"/>
                </a:moveTo>
                <a:cubicBezTo>
                  <a:pt x="3259" y="2456"/>
                  <a:pt x="3002" y="2083"/>
                  <a:pt x="2733" y="1750"/>
                </a:cubicBezTo>
                <a:cubicBezTo>
                  <a:pt x="2772" y="1599"/>
                  <a:pt x="2806" y="1455"/>
                  <a:pt x="2835" y="1321"/>
                </a:cubicBezTo>
                <a:cubicBezTo>
                  <a:pt x="2966" y="1309"/>
                  <a:pt x="3073" y="1213"/>
                  <a:pt x="3102" y="1088"/>
                </a:cubicBezTo>
                <a:cubicBezTo>
                  <a:pt x="3248" y="1069"/>
                  <a:pt x="3396" y="1055"/>
                  <a:pt x="3546" y="1048"/>
                </a:cubicBezTo>
                <a:cubicBezTo>
                  <a:pt x="3666" y="1294"/>
                  <a:pt x="3733" y="1570"/>
                  <a:pt x="3733" y="1862"/>
                </a:cubicBezTo>
                <a:cubicBezTo>
                  <a:pt x="3733" y="2223"/>
                  <a:pt x="3630" y="2560"/>
                  <a:pt x="3452" y="2846"/>
                </a:cubicBezTo>
                <a:close/>
                <a:moveTo>
                  <a:pt x="2813" y="253"/>
                </a:moveTo>
                <a:cubicBezTo>
                  <a:pt x="2804" y="335"/>
                  <a:pt x="2785" y="498"/>
                  <a:pt x="2749" y="721"/>
                </a:cubicBezTo>
                <a:cubicBezTo>
                  <a:pt x="2616" y="747"/>
                  <a:pt x="2515" y="860"/>
                  <a:pt x="2505" y="997"/>
                </a:cubicBezTo>
                <a:cubicBezTo>
                  <a:pt x="2382" y="1025"/>
                  <a:pt x="2262" y="1057"/>
                  <a:pt x="2146" y="1091"/>
                </a:cubicBezTo>
                <a:cubicBezTo>
                  <a:pt x="2094" y="1037"/>
                  <a:pt x="2042" y="985"/>
                  <a:pt x="1993" y="937"/>
                </a:cubicBezTo>
                <a:cubicBezTo>
                  <a:pt x="1886" y="832"/>
                  <a:pt x="1783" y="734"/>
                  <a:pt x="1685" y="645"/>
                </a:cubicBezTo>
                <a:cubicBezTo>
                  <a:pt x="1701" y="608"/>
                  <a:pt x="1711" y="567"/>
                  <a:pt x="1711" y="524"/>
                </a:cubicBezTo>
                <a:cubicBezTo>
                  <a:pt x="1711" y="472"/>
                  <a:pt x="1698" y="424"/>
                  <a:pt x="1675" y="381"/>
                </a:cubicBezTo>
                <a:cubicBezTo>
                  <a:pt x="1779" y="245"/>
                  <a:pt x="1895" y="117"/>
                  <a:pt x="2025" y="2"/>
                </a:cubicBezTo>
                <a:cubicBezTo>
                  <a:pt x="2310" y="26"/>
                  <a:pt x="2578" y="115"/>
                  <a:pt x="2813" y="253"/>
                </a:cubicBezTo>
                <a:close/>
                <a:moveTo>
                  <a:pt x="1529" y="246"/>
                </a:moveTo>
                <a:cubicBezTo>
                  <a:pt x="1492" y="230"/>
                  <a:pt x="1451" y="220"/>
                  <a:pt x="1407" y="220"/>
                </a:cubicBezTo>
                <a:cubicBezTo>
                  <a:pt x="1349" y="220"/>
                  <a:pt x="1295" y="237"/>
                  <a:pt x="1249" y="265"/>
                </a:cubicBezTo>
                <a:cubicBezTo>
                  <a:pt x="1197" y="222"/>
                  <a:pt x="1151" y="185"/>
                  <a:pt x="1112" y="155"/>
                </a:cubicBezTo>
                <a:cubicBezTo>
                  <a:pt x="1307" y="68"/>
                  <a:pt x="1519" y="15"/>
                  <a:pt x="1741" y="0"/>
                </a:cubicBezTo>
                <a:cubicBezTo>
                  <a:pt x="1666" y="78"/>
                  <a:pt x="1595" y="161"/>
                  <a:pt x="1529" y="246"/>
                </a:cubicBezTo>
                <a:close/>
                <a:moveTo>
                  <a:pt x="1407" y="827"/>
                </a:moveTo>
                <a:cubicBezTo>
                  <a:pt x="1459" y="827"/>
                  <a:pt x="1507" y="814"/>
                  <a:pt x="1550" y="791"/>
                </a:cubicBezTo>
                <a:cubicBezTo>
                  <a:pt x="1670" y="901"/>
                  <a:pt x="1799" y="1023"/>
                  <a:pt x="1932" y="1157"/>
                </a:cubicBezTo>
                <a:cubicBezTo>
                  <a:pt x="1620" y="1258"/>
                  <a:pt x="1340" y="1373"/>
                  <a:pt x="1102" y="1482"/>
                </a:cubicBezTo>
                <a:cubicBezTo>
                  <a:pt x="1178" y="1265"/>
                  <a:pt x="1273" y="1042"/>
                  <a:pt x="1389" y="826"/>
                </a:cubicBezTo>
                <a:cubicBezTo>
                  <a:pt x="1395" y="826"/>
                  <a:pt x="1401" y="827"/>
                  <a:pt x="1407" y="827"/>
                </a:cubicBezTo>
                <a:close/>
                <a:moveTo>
                  <a:pt x="730" y="2053"/>
                </a:moveTo>
                <a:cubicBezTo>
                  <a:pt x="719" y="2103"/>
                  <a:pt x="708" y="2152"/>
                  <a:pt x="698" y="2200"/>
                </a:cubicBezTo>
                <a:cubicBezTo>
                  <a:pt x="659" y="2119"/>
                  <a:pt x="624" y="2040"/>
                  <a:pt x="593" y="1965"/>
                </a:cubicBezTo>
                <a:cubicBezTo>
                  <a:pt x="651" y="1932"/>
                  <a:pt x="712" y="1898"/>
                  <a:pt x="778" y="1863"/>
                </a:cubicBezTo>
                <a:cubicBezTo>
                  <a:pt x="760" y="1928"/>
                  <a:pt x="745" y="1992"/>
                  <a:pt x="730" y="2053"/>
                </a:cubicBezTo>
                <a:close/>
                <a:moveTo>
                  <a:pt x="794" y="2833"/>
                </a:moveTo>
                <a:cubicBezTo>
                  <a:pt x="804" y="2832"/>
                  <a:pt x="815" y="2830"/>
                  <a:pt x="825" y="2828"/>
                </a:cubicBezTo>
                <a:cubicBezTo>
                  <a:pt x="1016" y="3120"/>
                  <a:pt x="1260" y="3421"/>
                  <a:pt x="1571" y="3705"/>
                </a:cubicBezTo>
                <a:cubicBezTo>
                  <a:pt x="1266" y="3656"/>
                  <a:pt x="986" y="3534"/>
                  <a:pt x="749" y="3356"/>
                </a:cubicBezTo>
                <a:cubicBezTo>
                  <a:pt x="752" y="3271"/>
                  <a:pt x="763" y="3083"/>
                  <a:pt x="794" y="2833"/>
                </a:cubicBezTo>
                <a:close/>
                <a:moveTo>
                  <a:pt x="996" y="2728"/>
                </a:moveTo>
                <a:cubicBezTo>
                  <a:pt x="1042" y="2675"/>
                  <a:pt x="1069" y="2606"/>
                  <a:pt x="1069" y="2531"/>
                </a:cubicBezTo>
                <a:cubicBezTo>
                  <a:pt x="1069" y="2407"/>
                  <a:pt x="995" y="2301"/>
                  <a:pt x="889" y="2253"/>
                </a:cubicBezTo>
                <a:cubicBezTo>
                  <a:pt x="900" y="2201"/>
                  <a:pt x="912" y="2148"/>
                  <a:pt x="924" y="2093"/>
                </a:cubicBezTo>
                <a:cubicBezTo>
                  <a:pt x="950" y="1982"/>
                  <a:pt x="981" y="1864"/>
                  <a:pt x="1018" y="1741"/>
                </a:cubicBezTo>
                <a:cubicBezTo>
                  <a:pt x="1032" y="1734"/>
                  <a:pt x="1047" y="1727"/>
                  <a:pt x="1062" y="1719"/>
                </a:cubicBezTo>
                <a:cubicBezTo>
                  <a:pt x="1340" y="1586"/>
                  <a:pt x="1689" y="1438"/>
                  <a:pt x="2086" y="1315"/>
                </a:cubicBezTo>
                <a:cubicBezTo>
                  <a:pt x="2230" y="1466"/>
                  <a:pt x="2375" y="1627"/>
                  <a:pt x="2516" y="1798"/>
                </a:cubicBezTo>
                <a:cubicBezTo>
                  <a:pt x="2368" y="2355"/>
                  <a:pt x="2150" y="3007"/>
                  <a:pt x="1833" y="3671"/>
                </a:cubicBezTo>
                <a:cubicBezTo>
                  <a:pt x="1476" y="3371"/>
                  <a:pt x="1203" y="3043"/>
                  <a:pt x="996" y="2728"/>
                </a:cubicBezTo>
                <a:close/>
                <a:moveTo>
                  <a:pt x="2301" y="1253"/>
                </a:moveTo>
                <a:cubicBezTo>
                  <a:pt x="2384" y="1230"/>
                  <a:pt x="2469" y="1208"/>
                  <a:pt x="2555" y="1188"/>
                </a:cubicBezTo>
                <a:cubicBezTo>
                  <a:pt x="2579" y="1222"/>
                  <a:pt x="2608" y="1251"/>
                  <a:pt x="2643" y="1274"/>
                </a:cubicBezTo>
                <a:cubicBezTo>
                  <a:pt x="2623" y="1365"/>
                  <a:pt x="2601" y="1462"/>
                  <a:pt x="2577" y="1562"/>
                </a:cubicBezTo>
                <a:cubicBezTo>
                  <a:pt x="2484" y="1453"/>
                  <a:pt x="2391" y="1350"/>
                  <a:pt x="2301" y="1253"/>
                </a:cubicBezTo>
                <a:close/>
                <a:moveTo>
                  <a:pt x="3438" y="856"/>
                </a:moveTo>
                <a:cubicBezTo>
                  <a:pt x="3318" y="864"/>
                  <a:pt x="3199" y="876"/>
                  <a:pt x="3082" y="891"/>
                </a:cubicBezTo>
                <a:cubicBezTo>
                  <a:pt x="3053" y="830"/>
                  <a:pt x="3005" y="779"/>
                  <a:pt x="2944" y="749"/>
                </a:cubicBezTo>
                <a:cubicBezTo>
                  <a:pt x="2970" y="595"/>
                  <a:pt x="2987" y="469"/>
                  <a:pt x="2998" y="378"/>
                </a:cubicBezTo>
                <a:cubicBezTo>
                  <a:pt x="3171" y="510"/>
                  <a:pt x="3320" y="672"/>
                  <a:pt x="3438" y="856"/>
                </a:cubicBezTo>
                <a:close/>
                <a:moveTo>
                  <a:pt x="919" y="254"/>
                </a:moveTo>
                <a:cubicBezTo>
                  <a:pt x="963" y="289"/>
                  <a:pt x="1033" y="344"/>
                  <a:pt x="1123" y="419"/>
                </a:cubicBezTo>
                <a:cubicBezTo>
                  <a:pt x="1111" y="451"/>
                  <a:pt x="1104" y="487"/>
                  <a:pt x="1104" y="524"/>
                </a:cubicBezTo>
                <a:cubicBezTo>
                  <a:pt x="1104" y="613"/>
                  <a:pt x="1143" y="694"/>
                  <a:pt x="1206" y="750"/>
                </a:cubicBezTo>
                <a:cubicBezTo>
                  <a:pt x="1055" y="1032"/>
                  <a:pt x="940" y="1325"/>
                  <a:pt x="853" y="1601"/>
                </a:cubicBezTo>
                <a:cubicBezTo>
                  <a:pt x="733" y="1662"/>
                  <a:pt x="621" y="1721"/>
                  <a:pt x="521" y="1778"/>
                </a:cubicBezTo>
                <a:cubicBezTo>
                  <a:pt x="355" y="1317"/>
                  <a:pt x="309" y="957"/>
                  <a:pt x="298" y="851"/>
                </a:cubicBezTo>
                <a:cubicBezTo>
                  <a:pt x="456" y="607"/>
                  <a:pt x="669" y="402"/>
                  <a:pt x="919" y="254"/>
                </a:cubicBezTo>
                <a:close/>
                <a:moveTo>
                  <a:pt x="142" y="1148"/>
                </a:moveTo>
                <a:cubicBezTo>
                  <a:pt x="177" y="1332"/>
                  <a:pt x="239" y="1586"/>
                  <a:pt x="347" y="1878"/>
                </a:cubicBezTo>
                <a:cubicBezTo>
                  <a:pt x="205" y="1963"/>
                  <a:pt x="93" y="2036"/>
                  <a:pt x="14" y="2089"/>
                </a:cubicBezTo>
                <a:cubicBezTo>
                  <a:pt x="5" y="2015"/>
                  <a:pt x="0" y="1939"/>
                  <a:pt x="0" y="1862"/>
                </a:cubicBezTo>
                <a:cubicBezTo>
                  <a:pt x="0" y="1609"/>
                  <a:pt x="51" y="1368"/>
                  <a:pt x="142" y="1148"/>
                </a:cubicBezTo>
                <a:close/>
                <a:moveTo>
                  <a:pt x="53" y="2303"/>
                </a:moveTo>
                <a:cubicBezTo>
                  <a:pt x="118" y="2257"/>
                  <a:pt x="244" y="2171"/>
                  <a:pt x="420" y="2065"/>
                </a:cubicBezTo>
                <a:cubicBezTo>
                  <a:pt x="455" y="2150"/>
                  <a:pt x="495" y="2238"/>
                  <a:pt x="540" y="2329"/>
                </a:cubicBezTo>
                <a:cubicBezTo>
                  <a:pt x="492" y="2382"/>
                  <a:pt x="463" y="2453"/>
                  <a:pt x="463" y="2531"/>
                </a:cubicBezTo>
                <a:cubicBezTo>
                  <a:pt x="463" y="2636"/>
                  <a:pt x="517" y="2730"/>
                  <a:pt x="600" y="2784"/>
                </a:cubicBezTo>
                <a:cubicBezTo>
                  <a:pt x="579" y="2949"/>
                  <a:pt x="567" y="3088"/>
                  <a:pt x="559" y="3193"/>
                </a:cubicBezTo>
                <a:cubicBezTo>
                  <a:pt x="315" y="2953"/>
                  <a:pt x="136" y="2646"/>
                  <a:pt x="53" y="2303"/>
                </a:cubicBezTo>
                <a:close/>
                <a:moveTo>
                  <a:pt x="2028" y="3722"/>
                </a:moveTo>
                <a:cubicBezTo>
                  <a:pt x="2316" y="3112"/>
                  <a:pt x="2523" y="2514"/>
                  <a:pt x="2669" y="1988"/>
                </a:cubicBezTo>
                <a:cubicBezTo>
                  <a:pt x="2923" y="2314"/>
                  <a:pt x="3153" y="2667"/>
                  <a:pt x="3321" y="3031"/>
                </a:cubicBezTo>
                <a:cubicBezTo>
                  <a:pt x="3010" y="3417"/>
                  <a:pt x="2549" y="3677"/>
                  <a:pt x="2028" y="3722"/>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endParaRPr>
          </a:p>
        </p:txBody>
      </p:sp>
      <p:sp>
        <p:nvSpPr>
          <p:cNvPr id="40" name="ïṩḷiďé"/>
          <p:cNvSpPr/>
          <p:nvPr/>
        </p:nvSpPr>
        <p:spPr>
          <a:xfrm>
            <a:off x="9490807" y="3133108"/>
            <a:ext cx="301994" cy="355620"/>
          </a:xfrm>
          <a:custGeom>
            <a:avLst/>
            <a:gdLst>
              <a:gd name="T0" fmla="*/ 2125 w 2271"/>
              <a:gd name="T1" fmla="*/ 602 h 2679"/>
              <a:gd name="T2" fmla="*/ 2271 w 2271"/>
              <a:gd name="T3" fmla="*/ 147 h 2679"/>
              <a:gd name="T4" fmla="*/ 1729 w 2271"/>
              <a:gd name="T5" fmla="*/ 0 h 2679"/>
              <a:gd name="T6" fmla="*/ 0 w 2271"/>
              <a:gd name="T7" fmla="*/ 147 h 2679"/>
              <a:gd name="T8" fmla="*/ 147 w 2271"/>
              <a:gd name="T9" fmla="*/ 602 h 2679"/>
              <a:gd name="T10" fmla="*/ 990 w 2271"/>
              <a:gd name="T11" fmla="*/ 676 h 2679"/>
              <a:gd name="T12" fmla="*/ 0 w 2271"/>
              <a:gd name="T13" fmla="*/ 822 h 2679"/>
              <a:gd name="T14" fmla="*/ 147 w 2271"/>
              <a:gd name="T15" fmla="*/ 1278 h 2679"/>
              <a:gd name="T16" fmla="*/ 990 w 2271"/>
              <a:gd name="T17" fmla="*/ 1351 h 2679"/>
              <a:gd name="T18" fmla="*/ 0 w 2271"/>
              <a:gd name="T19" fmla="*/ 1498 h 2679"/>
              <a:gd name="T20" fmla="*/ 147 w 2271"/>
              <a:gd name="T21" fmla="*/ 1954 h 2679"/>
              <a:gd name="T22" fmla="*/ 990 w 2271"/>
              <a:gd name="T23" fmla="*/ 2110 h 2679"/>
              <a:gd name="T24" fmla="*/ 68 w 2271"/>
              <a:gd name="T25" fmla="*/ 2237 h 2679"/>
              <a:gd name="T26" fmla="*/ 1 w 2271"/>
              <a:gd name="T27" fmla="*/ 2464 h 2679"/>
              <a:gd name="T28" fmla="*/ 846 w 2271"/>
              <a:gd name="T29" fmla="*/ 2530 h 2679"/>
              <a:gd name="T30" fmla="*/ 1359 w 2271"/>
              <a:gd name="T31" fmla="*/ 2530 h 2679"/>
              <a:gd name="T32" fmla="*/ 2271 w 2271"/>
              <a:gd name="T33" fmla="*/ 2464 h 2679"/>
              <a:gd name="T34" fmla="*/ 2205 w 2271"/>
              <a:gd name="T35" fmla="*/ 2237 h 2679"/>
              <a:gd name="T36" fmla="*/ 1224 w 2271"/>
              <a:gd name="T37" fmla="*/ 2114 h 2679"/>
              <a:gd name="T38" fmla="*/ 1729 w 2271"/>
              <a:gd name="T39" fmla="*/ 1954 h 2679"/>
              <a:gd name="T40" fmla="*/ 2271 w 2271"/>
              <a:gd name="T41" fmla="*/ 1807 h 2679"/>
              <a:gd name="T42" fmla="*/ 2125 w 2271"/>
              <a:gd name="T43" fmla="*/ 1351 h 2679"/>
              <a:gd name="T44" fmla="*/ 1224 w 2271"/>
              <a:gd name="T45" fmla="*/ 1351 h 2679"/>
              <a:gd name="T46" fmla="*/ 1729 w 2271"/>
              <a:gd name="T47" fmla="*/ 1278 h 2679"/>
              <a:gd name="T48" fmla="*/ 2271 w 2271"/>
              <a:gd name="T49" fmla="*/ 1131 h 2679"/>
              <a:gd name="T50" fmla="*/ 2125 w 2271"/>
              <a:gd name="T51" fmla="*/ 676 h 2679"/>
              <a:gd name="T52" fmla="*/ 1224 w 2271"/>
              <a:gd name="T53" fmla="*/ 676 h 2679"/>
              <a:gd name="T54" fmla="*/ 1729 w 2271"/>
              <a:gd name="T55" fmla="*/ 602 h 2679"/>
              <a:gd name="T56" fmla="*/ 2138 w 2271"/>
              <a:gd name="T57" fmla="*/ 456 h 2679"/>
              <a:gd name="T58" fmla="*/ 1795 w 2271"/>
              <a:gd name="T59" fmla="*/ 469 h 2679"/>
              <a:gd name="T60" fmla="*/ 2125 w 2271"/>
              <a:gd name="T61" fmla="*/ 133 h 2679"/>
              <a:gd name="T62" fmla="*/ 2138 w 2271"/>
              <a:gd name="T63" fmla="*/ 1498 h 2679"/>
              <a:gd name="T64" fmla="*/ 2125 w 2271"/>
              <a:gd name="T65" fmla="*/ 1820 h 2679"/>
              <a:gd name="T66" fmla="*/ 1795 w 2271"/>
              <a:gd name="T67" fmla="*/ 1484 h 2679"/>
              <a:gd name="T68" fmla="*/ 2138 w 2271"/>
              <a:gd name="T69" fmla="*/ 1498 h 2679"/>
              <a:gd name="T70" fmla="*/ 2138 w 2271"/>
              <a:gd name="T71" fmla="*/ 1131 h 2679"/>
              <a:gd name="T72" fmla="*/ 1795 w 2271"/>
              <a:gd name="T73" fmla="*/ 1145 h 2679"/>
              <a:gd name="T74" fmla="*/ 2125 w 2271"/>
              <a:gd name="T75" fmla="*/ 809 h 2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1" h="2679">
                <a:moveTo>
                  <a:pt x="1729" y="602"/>
                </a:moveTo>
                <a:lnTo>
                  <a:pt x="2125" y="602"/>
                </a:lnTo>
                <a:cubicBezTo>
                  <a:pt x="2205" y="602"/>
                  <a:pt x="2271" y="537"/>
                  <a:pt x="2271" y="456"/>
                </a:cubicBezTo>
                <a:lnTo>
                  <a:pt x="2271" y="147"/>
                </a:lnTo>
                <a:cubicBezTo>
                  <a:pt x="2271" y="66"/>
                  <a:pt x="2205" y="0"/>
                  <a:pt x="2125" y="0"/>
                </a:cubicBezTo>
                <a:lnTo>
                  <a:pt x="1729" y="0"/>
                </a:lnTo>
                <a:lnTo>
                  <a:pt x="147" y="0"/>
                </a:lnTo>
                <a:cubicBezTo>
                  <a:pt x="66" y="0"/>
                  <a:pt x="0" y="66"/>
                  <a:pt x="0" y="147"/>
                </a:cubicBezTo>
                <a:lnTo>
                  <a:pt x="0" y="456"/>
                </a:lnTo>
                <a:cubicBezTo>
                  <a:pt x="0" y="537"/>
                  <a:pt x="66" y="602"/>
                  <a:pt x="147" y="602"/>
                </a:cubicBezTo>
                <a:lnTo>
                  <a:pt x="990" y="602"/>
                </a:lnTo>
                <a:lnTo>
                  <a:pt x="990" y="676"/>
                </a:lnTo>
                <a:lnTo>
                  <a:pt x="147" y="676"/>
                </a:lnTo>
                <a:cubicBezTo>
                  <a:pt x="66" y="676"/>
                  <a:pt x="0" y="741"/>
                  <a:pt x="0" y="822"/>
                </a:cubicBezTo>
                <a:lnTo>
                  <a:pt x="0" y="1131"/>
                </a:lnTo>
                <a:cubicBezTo>
                  <a:pt x="0" y="1212"/>
                  <a:pt x="66" y="1278"/>
                  <a:pt x="147" y="1278"/>
                </a:cubicBezTo>
                <a:lnTo>
                  <a:pt x="990" y="1278"/>
                </a:lnTo>
                <a:lnTo>
                  <a:pt x="990" y="1351"/>
                </a:lnTo>
                <a:lnTo>
                  <a:pt x="147" y="1351"/>
                </a:lnTo>
                <a:cubicBezTo>
                  <a:pt x="66" y="1351"/>
                  <a:pt x="0" y="1417"/>
                  <a:pt x="0" y="1498"/>
                </a:cubicBezTo>
                <a:lnTo>
                  <a:pt x="0" y="1807"/>
                </a:lnTo>
                <a:cubicBezTo>
                  <a:pt x="0" y="1888"/>
                  <a:pt x="66" y="1954"/>
                  <a:pt x="147" y="1954"/>
                </a:cubicBezTo>
                <a:lnTo>
                  <a:pt x="990" y="1954"/>
                </a:lnTo>
                <a:lnTo>
                  <a:pt x="990" y="2110"/>
                </a:lnTo>
                <a:cubicBezTo>
                  <a:pt x="929" y="2135"/>
                  <a:pt x="879" y="2180"/>
                  <a:pt x="846" y="2237"/>
                </a:cubicBezTo>
                <a:lnTo>
                  <a:pt x="68" y="2237"/>
                </a:lnTo>
                <a:cubicBezTo>
                  <a:pt x="31" y="2237"/>
                  <a:pt x="1" y="2267"/>
                  <a:pt x="1" y="2304"/>
                </a:cubicBezTo>
                <a:lnTo>
                  <a:pt x="1" y="2464"/>
                </a:lnTo>
                <a:cubicBezTo>
                  <a:pt x="1" y="2501"/>
                  <a:pt x="31" y="2530"/>
                  <a:pt x="68" y="2530"/>
                </a:cubicBezTo>
                <a:lnTo>
                  <a:pt x="846" y="2530"/>
                </a:lnTo>
                <a:cubicBezTo>
                  <a:pt x="897" y="2619"/>
                  <a:pt x="993" y="2679"/>
                  <a:pt x="1102" y="2679"/>
                </a:cubicBezTo>
                <a:cubicBezTo>
                  <a:pt x="1212" y="2679"/>
                  <a:pt x="1308" y="2619"/>
                  <a:pt x="1359" y="2530"/>
                </a:cubicBezTo>
                <a:lnTo>
                  <a:pt x="2205" y="2530"/>
                </a:lnTo>
                <a:cubicBezTo>
                  <a:pt x="2241" y="2530"/>
                  <a:pt x="2271" y="2501"/>
                  <a:pt x="2271" y="2464"/>
                </a:cubicBezTo>
                <a:lnTo>
                  <a:pt x="2271" y="2304"/>
                </a:lnTo>
                <a:cubicBezTo>
                  <a:pt x="2271" y="2267"/>
                  <a:pt x="2241" y="2237"/>
                  <a:pt x="2205" y="2237"/>
                </a:cubicBezTo>
                <a:lnTo>
                  <a:pt x="1359" y="2237"/>
                </a:lnTo>
                <a:cubicBezTo>
                  <a:pt x="1328" y="2183"/>
                  <a:pt x="1281" y="2140"/>
                  <a:pt x="1224" y="2114"/>
                </a:cubicBezTo>
                <a:lnTo>
                  <a:pt x="1224" y="1954"/>
                </a:lnTo>
                <a:lnTo>
                  <a:pt x="1729" y="1954"/>
                </a:lnTo>
                <a:lnTo>
                  <a:pt x="2125" y="1954"/>
                </a:lnTo>
                <a:cubicBezTo>
                  <a:pt x="2205" y="1954"/>
                  <a:pt x="2271" y="1888"/>
                  <a:pt x="2271" y="1807"/>
                </a:cubicBezTo>
                <a:lnTo>
                  <a:pt x="2271" y="1498"/>
                </a:lnTo>
                <a:cubicBezTo>
                  <a:pt x="2271" y="1417"/>
                  <a:pt x="2205" y="1351"/>
                  <a:pt x="2125" y="1351"/>
                </a:cubicBezTo>
                <a:lnTo>
                  <a:pt x="1729" y="1351"/>
                </a:lnTo>
                <a:lnTo>
                  <a:pt x="1224" y="1351"/>
                </a:lnTo>
                <a:lnTo>
                  <a:pt x="1224" y="1278"/>
                </a:lnTo>
                <a:lnTo>
                  <a:pt x="1729" y="1278"/>
                </a:lnTo>
                <a:lnTo>
                  <a:pt x="2125" y="1278"/>
                </a:lnTo>
                <a:cubicBezTo>
                  <a:pt x="2205" y="1278"/>
                  <a:pt x="2271" y="1212"/>
                  <a:pt x="2271" y="1131"/>
                </a:cubicBezTo>
                <a:lnTo>
                  <a:pt x="2271" y="822"/>
                </a:lnTo>
                <a:cubicBezTo>
                  <a:pt x="2271" y="741"/>
                  <a:pt x="2205" y="676"/>
                  <a:pt x="2125" y="676"/>
                </a:cubicBezTo>
                <a:lnTo>
                  <a:pt x="1729" y="676"/>
                </a:lnTo>
                <a:lnTo>
                  <a:pt x="1224" y="676"/>
                </a:lnTo>
                <a:lnTo>
                  <a:pt x="1224" y="602"/>
                </a:lnTo>
                <a:lnTo>
                  <a:pt x="1729" y="602"/>
                </a:lnTo>
                <a:close/>
                <a:moveTo>
                  <a:pt x="2138" y="147"/>
                </a:moveTo>
                <a:lnTo>
                  <a:pt x="2138" y="456"/>
                </a:lnTo>
                <a:cubicBezTo>
                  <a:pt x="2138" y="463"/>
                  <a:pt x="2132" y="469"/>
                  <a:pt x="2125" y="469"/>
                </a:cubicBezTo>
                <a:lnTo>
                  <a:pt x="1795" y="469"/>
                </a:lnTo>
                <a:lnTo>
                  <a:pt x="1795" y="133"/>
                </a:lnTo>
                <a:lnTo>
                  <a:pt x="2125" y="133"/>
                </a:lnTo>
                <a:cubicBezTo>
                  <a:pt x="2132" y="133"/>
                  <a:pt x="2138" y="139"/>
                  <a:pt x="2138" y="147"/>
                </a:cubicBezTo>
                <a:close/>
                <a:moveTo>
                  <a:pt x="2138" y="1498"/>
                </a:moveTo>
                <a:lnTo>
                  <a:pt x="2138" y="1807"/>
                </a:lnTo>
                <a:cubicBezTo>
                  <a:pt x="2138" y="1814"/>
                  <a:pt x="2132" y="1820"/>
                  <a:pt x="2125" y="1820"/>
                </a:cubicBezTo>
                <a:lnTo>
                  <a:pt x="1795" y="1820"/>
                </a:lnTo>
                <a:lnTo>
                  <a:pt x="1795" y="1484"/>
                </a:lnTo>
                <a:lnTo>
                  <a:pt x="2125" y="1484"/>
                </a:lnTo>
                <a:cubicBezTo>
                  <a:pt x="2132" y="1484"/>
                  <a:pt x="2138" y="1490"/>
                  <a:pt x="2138" y="1498"/>
                </a:cubicBezTo>
                <a:close/>
                <a:moveTo>
                  <a:pt x="2138" y="822"/>
                </a:moveTo>
                <a:lnTo>
                  <a:pt x="2138" y="1131"/>
                </a:lnTo>
                <a:cubicBezTo>
                  <a:pt x="2138" y="1139"/>
                  <a:pt x="2132" y="1145"/>
                  <a:pt x="2125" y="1145"/>
                </a:cubicBezTo>
                <a:lnTo>
                  <a:pt x="1795" y="1145"/>
                </a:lnTo>
                <a:lnTo>
                  <a:pt x="1795" y="809"/>
                </a:lnTo>
                <a:lnTo>
                  <a:pt x="2125" y="809"/>
                </a:lnTo>
                <a:cubicBezTo>
                  <a:pt x="2132" y="809"/>
                  <a:pt x="2138" y="815"/>
                  <a:pt x="2138" y="822"/>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endParaRPr>
          </a:p>
        </p:txBody>
      </p:sp>
      <p:sp>
        <p:nvSpPr>
          <p:cNvPr id="34" name="矩形 33"/>
          <p:cNvSpPr/>
          <p:nvPr/>
        </p:nvSpPr>
        <p:spPr>
          <a:xfrm>
            <a:off x="1211298" y="3916726"/>
            <a:ext cx="2608348" cy="2938145"/>
          </a:xfrm>
          <a:prstGeom prst="rect">
            <a:avLst/>
          </a:prstGeom>
        </p:spPr>
        <p:txBody>
          <a:bodyPr wrap="square">
            <a:spAutoFit/>
          </a:bodyPr>
          <a:lstStyle/>
          <a:p>
            <a:pPr algn="ctr">
              <a:spcAft>
                <a:spcPts val="600"/>
              </a:spcAft>
            </a:pPr>
            <a:r>
              <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Strong team of researchers and engineers</a:t>
            </a:r>
            <a:endPar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endParaRPr>
          </a:p>
          <a:p>
            <a:pPr algn="ctr"/>
            <a:r>
              <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DeepMind researchers have published over 1000 research papers, including many in top-tier AI conferences such as NeurIPS, ICML, and ICLR</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35" name="矩形 34"/>
          <p:cNvSpPr/>
          <p:nvPr/>
        </p:nvSpPr>
        <p:spPr>
          <a:xfrm>
            <a:off x="4305300" y="3916680"/>
            <a:ext cx="3537585" cy="2368550"/>
          </a:xfrm>
          <a:prstGeom prst="rect">
            <a:avLst/>
          </a:prstGeom>
        </p:spPr>
        <p:txBody>
          <a:bodyPr wrap="square">
            <a:spAutoFit/>
          </a:bodyPr>
          <a:lstStyle/>
          <a:p>
            <a:pPr algn="ctr">
              <a:spcAft>
                <a:spcPts val="600"/>
              </a:spcAft>
            </a:pPr>
            <a:r>
              <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 Partnerships with leading companies</a:t>
            </a:r>
            <a:endPar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endParaRPr>
          </a:p>
          <a:p>
            <a:pPr algn="ctr">
              <a:spcAft>
                <a:spcPts val="600"/>
              </a:spcAft>
            </a:pPr>
            <a:r>
              <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UK's National Health Service (NHS).</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algn="ctr">
              <a:spcAft>
                <a:spcPts val="600"/>
              </a:spcAft>
            </a:pPr>
            <a:r>
              <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 And other companies like Google, NHS, Unilever, NASA, the Montreal Institute for Neurocomputing, and so on </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36" name="矩形 35"/>
          <p:cNvSpPr/>
          <p:nvPr/>
        </p:nvSpPr>
        <p:spPr>
          <a:xfrm>
            <a:off x="8360780" y="3916726"/>
            <a:ext cx="2608348" cy="1922145"/>
          </a:xfrm>
          <a:prstGeom prst="rect">
            <a:avLst/>
          </a:prstGeom>
        </p:spPr>
        <p:txBody>
          <a:bodyPr wrap="square">
            <a:spAutoFit/>
          </a:bodyPr>
          <a:lstStyle/>
          <a:p>
            <a:pPr algn="ctr">
              <a:spcAft>
                <a:spcPts val="600"/>
              </a:spcAft>
            </a:pPr>
            <a:r>
              <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Values</a:t>
            </a:r>
            <a:endPar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endParaRPr>
          </a:p>
          <a:p>
            <a:pPr algn="ctr"/>
            <a:r>
              <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Mission Driven </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algn="ctr"/>
            <a:r>
              <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Pioneering</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algn="ctr"/>
            <a:r>
              <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Responsible</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algn="ctr"/>
            <a:r>
              <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Collaborative</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algn="ctr"/>
            <a:r>
              <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Kind:</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4" name="文本框 3"/>
          <p:cNvSpPr txBox="1"/>
          <p:nvPr/>
        </p:nvSpPr>
        <p:spPr>
          <a:xfrm>
            <a:off x="1184910" y="2466975"/>
            <a:ext cx="1770380" cy="645160"/>
          </a:xfrm>
          <a:prstGeom prst="rect">
            <a:avLst/>
          </a:prstGeom>
          <a:noFill/>
        </p:spPr>
        <p:txBody>
          <a:bodyPr wrap="square" rtlCol="0">
            <a:spAutoFit/>
          </a:bodyPr>
          <a:lstStyle/>
          <a:p>
            <a:r>
              <a:rPr lang="en-US" altLang="zh-CN">
                <a:solidFill>
                  <a:schemeClr val="bg1"/>
                </a:solidFill>
              </a:rPr>
              <a:t>over 40 times per publish</a:t>
            </a:r>
            <a:endParaRPr lang="en-US" altLang="zh-CN">
              <a:solidFill>
                <a:schemeClr val="bg1"/>
              </a:solidFill>
            </a:endParaRPr>
          </a:p>
        </p:txBody>
      </p:sp>
      <p:pic>
        <p:nvPicPr>
          <p:cNvPr id="2" name="图片 1"/>
          <p:cNvPicPr>
            <a:picLocks noChangeAspect="1"/>
          </p:cNvPicPr>
          <p:nvPr>
            <p:custDataLst>
              <p:tags r:id="rId4"/>
            </p:custDataLst>
          </p:nvPr>
        </p:nvPicPr>
        <p:blipFill>
          <a:blip r:embed="rId5"/>
          <a:stretch>
            <a:fillRect/>
          </a:stretch>
        </p:blipFill>
        <p:spPr>
          <a:xfrm>
            <a:off x="6315710" y="312420"/>
            <a:ext cx="5507990" cy="201231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4134485" y="440690"/>
            <a:ext cx="1845945" cy="19621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形 8"/>
          <p:cNvPicPr>
            <a:picLocks noChangeAspect="1"/>
          </p:cNvPicPr>
          <p:nvPr/>
        </p:nvPicPr>
        <p:blipFill>
          <a:blip r:embed="rId1"/>
          <a:stretch>
            <a:fillRect/>
          </a:stretch>
        </p:blipFill>
        <p:spPr>
          <a:xfrm>
            <a:off x="8844123" y="549275"/>
            <a:ext cx="2831940" cy="520356"/>
          </a:xfrm>
          <a:prstGeom prst="rect">
            <a:avLst/>
          </a:prstGeom>
        </p:spPr>
      </p:pic>
      <p:sp>
        <p:nvSpPr>
          <p:cNvPr id="15" name="文本框 14"/>
          <p:cNvSpPr txBox="1"/>
          <p:nvPr/>
        </p:nvSpPr>
        <p:spPr>
          <a:xfrm>
            <a:off x="258445" y="4389518"/>
            <a:ext cx="5942330" cy="1015663"/>
          </a:xfrm>
          <a:prstGeom prst="rect">
            <a:avLst/>
          </a:prstGeom>
          <a:noFill/>
        </p:spPr>
        <p:txBody>
          <a:bodyPr wrap="square" rtlCol="0">
            <a:spAutoFit/>
          </a:bodyPr>
          <a:lstStyle/>
          <a:p>
            <a:r>
              <a:rPr lang="en-US" altLang="zh-CN" sz="6000" dirty="0">
                <a:solidFill>
                  <a:schemeClr val="bg1"/>
                </a:solidFill>
                <a:latin typeface="HelveticaInserat-Roman-SemiB" pitchFamily="2" charset="0"/>
              </a:rPr>
              <a:t>Question1.3</a:t>
            </a:r>
            <a:endParaRPr lang="zh-CN" altLang="en-US" sz="6000" dirty="0">
              <a:solidFill>
                <a:schemeClr val="bg1"/>
              </a:solidFill>
              <a:latin typeface="Helvetica-Narrow" pitchFamily="2" charset="0"/>
            </a:endParaRPr>
          </a:p>
        </p:txBody>
      </p:sp>
      <p:pic>
        <p:nvPicPr>
          <p:cNvPr id="2" name="图片 1"/>
          <p:cNvPicPr>
            <a:picLocks noChangeAspect="1"/>
          </p:cNvPicPr>
          <p:nvPr/>
        </p:nvPicPr>
        <p:blipFill>
          <a:blip r:embed="rId2"/>
          <a:stretch>
            <a:fillRect/>
          </a:stretch>
        </p:blipFill>
        <p:spPr>
          <a:xfrm>
            <a:off x="-528" y="0"/>
            <a:ext cx="12192000" cy="68580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49225" y="129540"/>
            <a:ext cx="6496050" cy="13430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5728970" y="1525270"/>
            <a:ext cx="6033135" cy="123190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66675" y="2809875"/>
            <a:ext cx="5767070" cy="1348740"/>
          </a:xfrm>
          <a:prstGeom prst="rect">
            <a:avLst/>
          </a:prstGeom>
        </p:spPr>
      </p:pic>
      <p:pic>
        <p:nvPicPr>
          <p:cNvPr id="8" name="图片 7"/>
          <p:cNvPicPr>
            <a:picLocks noChangeAspect="1"/>
          </p:cNvPicPr>
          <p:nvPr>
            <p:custDataLst>
              <p:tags r:id="rId9"/>
            </p:custDataLst>
          </p:nvPr>
        </p:nvPicPr>
        <p:blipFill>
          <a:blip r:embed="rId10"/>
          <a:stretch>
            <a:fillRect/>
          </a:stretch>
        </p:blipFill>
        <p:spPr>
          <a:xfrm>
            <a:off x="5728970" y="4184015"/>
            <a:ext cx="6076950" cy="1285875"/>
          </a:xfrm>
          <a:prstGeom prst="rect">
            <a:avLst/>
          </a:prstGeom>
        </p:spPr>
      </p:pic>
      <p:pic>
        <p:nvPicPr>
          <p:cNvPr id="10" name="图片 9"/>
          <p:cNvPicPr>
            <a:picLocks noChangeAspect="1"/>
          </p:cNvPicPr>
          <p:nvPr>
            <p:custDataLst>
              <p:tags r:id="rId11"/>
            </p:custDataLst>
          </p:nvPr>
        </p:nvPicPr>
        <p:blipFill>
          <a:blip r:embed="rId12"/>
          <a:stretch>
            <a:fillRect/>
          </a:stretch>
        </p:blipFill>
        <p:spPr>
          <a:xfrm>
            <a:off x="66675" y="5495925"/>
            <a:ext cx="6210300" cy="12763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2" name="平行四边形 31"/>
          <p:cNvSpPr/>
          <p:nvPr/>
        </p:nvSpPr>
        <p:spPr>
          <a:xfrm>
            <a:off x="205335" y="-18399"/>
            <a:ext cx="5257482" cy="6857228"/>
          </a:xfrm>
          <a:prstGeom prst="parallelogram">
            <a:avLst>
              <a:gd name="adj" fmla="val 18755"/>
            </a:avLst>
          </a:prstGeom>
          <a:blipFill dpi="0" rotWithShape="1">
            <a:blip r:embed="rId2"/>
            <a:srcRect/>
            <a:tile tx="0" ty="0" sx="100000" sy="100000" flip="none" algn="ctr"/>
          </a:blipFill>
          <a:ln>
            <a:noFill/>
          </a:ln>
          <a:effectLst>
            <a:glow rad="127000">
              <a:srgbClr val="2BB7B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a:off x="352654" y="415926"/>
            <a:ext cx="5257483" cy="6857228"/>
          </a:xfrm>
          <a:prstGeom prst="parallelogram">
            <a:avLst>
              <a:gd name="adj" fmla="val 18755"/>
            </a:avLst>
          </a:prstGeom>
          <a:gradFill>
            <a:gsLst>
              <a:gs pos="100000">
                <a:srgbClr val="003F43">
                  <a:alpha val="38000"/>
                </a:srgbClr>
              </a:gs>
              <a:gs pos="0">
                <a:srgbClr val="003F43">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işľïḑè"/>
          <p:cNvSpPr/>
          <p:nvPr/>
        </p:nvSpPr>
        <p:spPr>
          <a:xfrm>
            <a:off x="4865916" y="1440180"/>
            <a:ext cx="775335" cy="775335"/>
          </a:xfrm>
          <a:prstGeom prst="ellipse">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6" name="iSļîḑe"/>
          <p:cNvSpPr/>
          <p:nvPr/>
        </p:nvSpPr>
        <p:spPr>
          <a:xfrm>
            <a:off x="5039286" y="1616883"/>
            <a:ext cx="392455" cy="40830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75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endParaRPr>
          </a:p>
        </p:txBody>
      </p:sp>
      <p:sp>
        <p:nvSpPr>
          <p:cNvPr id="19" name="ï$ļïdè"/>
          <p:cNvSpPr/>
          <p:nvPr/>
        </p:nvSpPr>
        <p:spPr>
          <a:xfrm>
            <a:off x="4601121" y="2908300"/>
            <a:ext cx="775335" cy="775335"/>
          </a:xfrm>
          <a:prstGeom prst="ellipse">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7" name="îSľîḍè"/>
          <p:cNvSpPr/>
          <p:nvPr/>
        </p:nvSpPr>
        <p:spPr>
          <a:xfrm>
            <a:off x="4766567" y="3112509"/>
            <a:ext cx="408304" cy="352021"/>
          </a:xfrm>
          <a:custGeom>
            <a:avLst/>
            <a:gdLst>
              <a:gd name="T0" fmla="*/ 2869 w 2936"/>
              <a:gd name="T1" fmla="*/ 1445 h 2535"/>
              <a:gd name="T2" fmla="*/ 2483 w 2936"/>
              <a:gd name="T3" fmla="*/ 1445 h 2535"/>
              <a:gd name="T4" fmla="*/ 2226 w 2936"/>
              <a:gd name="T5" fmla="*/ 999 h 2535"/>
              <a:gd name="T6" fmla="*/ 2169 w 2936"/>
              <a:gd name="T7" fmla="*/ 966 h 2535"/>
              <a:gd name="T8" fmla="*/ 1655 w 2936"/>
              <a:gd name="T9" fmla="*/ 966 h 2535"/>
              <a:gd name="T10" fmla="*/ 1418 w 2936"/>
              <a:gd name="T11" fmla="*/ 554 h 2535"/>
              <a:gd name="T12" fmla="*/ 1674 w 2936"/>
              <a:gd name="T13" fmla="*/ 109 h 2535"/>
              <a:gd name="T14" fmla="*/ 1650 w 2936"/>
              <a:gd name="T15" fmla="*/ 18 h 2535"/>
              <a:gd name="T16" fmla="*/ 1559 w 2936"/>
              <a:gd name="T17" fmla="*/ 43 h 2535"/>
              <a:gd name="T18" fmla="*/ 1302 w 2936"/>
              <a:gd name="T19" fmla="*/ 488 h 2535"/>
              <a:gd name="T20" fmla="*/ 827 w 2936"/>
              <a:gd name="T21" fmla="*/ 488 h 2535"/>
              <a:gd name="T22" fmla="*/ 570 w 2936"/>
              <a:gd name="T23" fmla="*/ 43 h 2535"/>
              <a:gd name="T24" fmla="*/ 479 w 2936"/>
              <a:gd name="T25" fmla="*/ 18 h 2535"/>
              <a:gd name="T26" fmla="*/ 454 w 2936"/>
              <a:gd name="T27" fmla="*/ 109 h 2535"/>
              <a:gd name="T28" fmla="*/ 711 w 2936"/>
              <a:gd name="T29" fmla="*/ 554 h 2535"/>
              <a:gd name="T30" fmla="*/ 454 w 2936"/>
              <a:gd name="T31" fmla="*/ 999 h 2535"/>
              <a:gd name="T32" fmla="*/ 454 w 2936"/>
              <a:gd name="T33" fmla="*/ 1066 h 2535"/>
              <a:gd name="T34" fmla="*/ 711 w 2936"/>
              <a:gd name="T35" fmla="*/ 1511 h 2535"/>
              <a:gd name="T36" fmla="*/ 473 w 2936"/>
              <a:gd name="T37" fmla="*/ 1923 h 2535"/>
              <a:gd name="T38" fmla="*/ 67 w 2936"/>
              <a:gd name="T39" fmla="*/ 1923 h 2535"/>
              <a:gd name="T40" fmla="*/ 0 w 2936"/>
              <a:gd name="T41" fmla="*/ 1990 h 2535"/>
              <a:gd name="T42" fmla="*/ 67 w 2936"/>
              <a:gd name="T43" fmla="*/ 2056 h 2535"/>
              <a:gd name="T44" fmla="*/ 473 w 2936"/>
              <a:gd name="T45" fmla="*/ 2056 h 2535"/>
              <a:gd name="T46" fmla="*/ 730 w 2936"/>
              <a:gd name="T47" fmla="*/ 2501 h 2535"/>
              <a:gd name="T48" fmla="*/ 788 w 2936"/>
              <a:gd name="T49" fmla="*/ 2535 h 2535"/>
              <a:gd name="T50" fmla="*/ 1341 w 2936"/>
              <a:gd name="T51" fmla="*/ 2535 h 2535"/>
              <a:gd name="T52" fmla="*/ 1398 w 2936"/>
              <a:gd name="T53" fmla="*/ 2501 h 2535"/>
              <a:gd name="T54" fmla="*/ 1655 w 2936"/>
              <a:gd name="T55" fmla="*/ 2056 h 2535"/>
              <a:gd name="T56" fmla="*/ 2169 w 2936"/>
              <a:gd name="T57" fmla="*/ 2056 h 2535"/>
              <a:gd name="T58" fmla="*/ 2226 w 2936"/>
              <a:gd name="T59" fmla="*/ 2023 h 2535"/>
              <a:gd name="T60" fmla="*/ 2483 w 2936"/>
              <a:gd name="T61" fmla="*/ 1578 h 2535"/>
              <a:gd name="T62" fmla="*/ 2869 w 2936"/>
              <a:gd name="T63" fmla="*/ 1578 h 2535"/>
              <a:gd name="T64" fmla="*/ 2936 w 2936"/>
              <a:gd name="T65" fmla="*/ 1511 h 2535"/>
              <a:gd name="T66" fmla="*/ 2869 w 2936"/>
              <a:gd name="T67" fmla="*/ 1445 h 2535"/>
              <a:gd name="T68" fmla="*/ 827 w 2936"/>
              <a:gd name="T69" fmla="*/ 621 h 2535"/>
              <a:gd name="T70" fmla="*/ 1302 w 2936"/>
              <a:gd name="T71" fmla="*/ 621 h 2535"/>
              <a:gd name="T72" fmla="*/ 1540 w 2936"/>
              <a:gd name="T73" fmla="*/ 1032 h 2535"/>
              <a:gd name="T74" fmla="*/ 1302 w 2936"/>
              <a:gd name="T75" fmla="*/ 1445 h 2535"/>
              <a:gd name="T76" fmla="*/ 827 w 2936"/>
              <a:gd name="T77" fmla="*/ 1445 h 2535"/>
              <a:gd name="T78" fmla="*/ 589 w 2936"/>
              <a:gd name="T79" fmla="*/ 1033 h 2535"/>
              <a:gd name="T80" fmla="*/ 827 w 2936"/>
              <a:gd name="T81" fmla="*/ 621 h 2535"/>
              <a:gd name="T82" fmla="*/ 1302 w 2936"/>
              <a:gd name="T83" fmla="*/ 2401 h 2535"/>
              <a:gd name="T84" fmla="*/ 827 w 2936"/>
              <a:gd name="T85" fmla="*/ 2401 h 2535"/>
              <a:gd name="T86" fmla="*/ 589 w 2936"/>
              <a:gd name="T87" fmla="*/ 1990 h 2535"/>
              <a:gd name="T88" fmla="*/ 827 w 2936"/>
              <a:gd name="T89" fmla="*/ 1578 h 2535"/>
              <a:gd name="T90" fmla="*/ 1302 w 2936"/>
              <a:gd name="T91" fmla="*/ 1578 h 2535"/>
              <a:gd name="T92" fmla="*/ 1540 w 2936"/>
              <a:gd name="T93" fmla="*/ 1990 h 2535"/>
              <a:gd name="T94" fmla="*/ 1302 w 2936"/>
              <a:gd name="T95" fmla="*/ 2401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36" h="2535">
                <a:moveTo>
                  <a:pt x="2869" y="1445"/>
                </a:moveTo>
                <a:lnTo>
                  <a:pt x="2483" y="1445"/>
                </a:lnTo>
                <a:lnTo>
                  <a:pt x="2226" y="999"/>
                </a:lnTo>
                <a:cubicBezTo>
                  <a:pt x="2214" y="979"/>
                  <a:pt x="2192" y="966"/>
                  <a:pt x="2169" y="966"/>
                </a:cubicBezTo>
                <a:lnTo>
                  <a:pt x="1655" y="966"/>
                </a:lnTo>
                <a:lnTo>
                  <a:pt x="1418" y="554"/>
                </a:lnTo>
                <a:lnTo>
                  <a:pt x="1674" y="109"/>
                </a:lnTo>
                <a:cubicBezTo>
                  <a:pt x="1693" y="77"/>
                  <a:pt x="1682" y="37"/>
                  <a:pt x="1650" y="18"/>
                </a:cubicBezTo>
                <a:cubicBezTo>
                  <a:pt x="1618" y="0"/>
                  <a:pt x="1577" y="11"/>
                  <a:pt x="1559" y="43"/>
                </a:cubicBezTo>
                <a:lnTo>
                  <a:pt x="1302" y="488"/>
                </a:lnTo>
                <a:lnTo>
                  <a:pt x="827" y="488"/>
                </a:lnTo>
                <a:lnTo>
                  <a:pt x="570" y="43"/>
                </a:lnTo>
                <a:cubicBezTo>
                  <a:pt x="551" y="11"/>
                  <a:pt x="510" y="0"/>
                  <a:pt x="479" y="18"/>
                </a:cubicBezTo>
                <a:cubicBezTo>
                  <a:pt x="447" y="37"/>
                  <a:pt x="436" y="77"/>
                  <a:pt x="454" y="109"/>
                </a:cubicBezTo>
                <a:lnTo>
                  <a:pt x="711" y="554"/>
                </a:lnTo>
                <a:lnTo>
                  <a:pt x="454" y="999"/>
                </a:lnTo>
                <a:cubicBezTo>
                  <a:pt x="442" y="1020"/>
                  <a:pt x="442" y="1045"/>
                  <a:pt x="454" y="1066"/>
                </a:cubicBezTo>
                <a:lnTo>
                  <a:pt x="711" y="1511"/>
                </a:lnTo>
                <a:lnTo>
                  <a:pt x="473" y="1923"/>
                </a:lnTo>
                <a:lnTo>
                  <a:pt x="67" y="1923"/>
                </a:lnTo>
                <a:cubicBezTo>
                  <a:pt x="30" y="1923"/>
                  <a:pt x="0" y="1953"/>
                  <a:pt x="0" y="1990"/>
                </a:cubicBezTo>
                <a:cubicBezTo>
                  <a:pt x="0" y="2026"/>
                  <a:pt x="30" y="2056"/>
                  <a:pt x="67" y="2056"/>
                </a:cubicBezTo>
                <a:lnTo>
                  <a:pt x="473" y="2056"/>
                </a:lnTo>
                <a:lnTo>
                  <a:pt x="730" y="2501"/>
                </a:lnTo>
                <a:cubicBezTo>
                  <a:pt x="742" y="2522"/>
                  <a:pt x="764" y="2535"/>
                  <a:pt x="788" y="2535"/>
                </a:cubicBezTo>
                <a:lnTo>
                  <a:pt x="1341" y="2535"/>
                </a:lnTo>
                <a:cubicBezTo>
                  <a:pt x="1364" y="2535"/>
                  <a:pt x="1386" y="2522"/>
                  <a:pt x="1398" y="2501"/>
                </a:cubicBezTo>
                <a:lnTo>
                  <a:pt x="1655" y="2056"/>
                </a:lnTo>
                <a:lnTo>
                  <a:pt x="2169" y="2056"/>
                </a:lnTo>
                <a:cubicBezTo>
                  <a:pt x="2192" y="2056"/>
                  <a:pt x="2214" y="2044"/>
                  <a:pt x="2226" y="2023"/>
                </a:cubicBezTo>
                <a:lnTo>
                  <a:pt x="2483" y="1578"/>
                </a:lnTo>
                <a:lnTo>
                  <a:pt x="2869" y="1578"/>
                </a:lnTo>
                <a:cubicBezTo>
                  <a:pt x="2906" y="1578"/>
                  <a:pt x="2936" y="1548"/>
                  <a:pt x="2936" y="1511"/>
                </a:cubicBezTo>
                <a:cubicBezTo>
                  <a:pt x="2936" y="1474"/>
                  <a:pt x="2906" y="1445"/>
                  <a:pt x="2869" y="1445"/>
                </a:cubicBezTo>
                <a:close/>
                <a:moveTo>
                  <a:pt x="827" y="621"/>
                </a:moveTo>
                <a:lnTo>
                  <a:pt x="1302" y="621"/>
                </a:lnTo>
                <a:lnTo>
                  <a:pt x="1540" y="1032"/>
                </a:lnTo>
                <a:lnTo>
                  <a:pt x="1302" y="1445"/>
                </a:lnTo>
                <a:lnTo>
                  <a:pt x="827" y="1445"/>
                </a:lnTo>
                <a:lnTo>
                  <a:pt x="589" y="1033"/>
                </a:lnTo>
                <a:lnTo>
                  <a:pt x="827" y="621"/>
                </a:lnTo>
                <a:close/>
                <a:moveTo>
                  <a:pt x="1302" y="2401"/>
                </a:moveTo>
                <a:lnTo>
                  <a:pt x="827" y="2401"/>
                </a:lnTo>
                <a:lnTo>
                  <a:pt x="589" y="1990"/>
                </a:lnTo>
                <a:lnTo>
                  <a:pt x="827" y="1578"/>
                </a:lnTo>
                <a:lnTo>
                  <a:pt x="1302" y="1578"/>
                </a:lnTo>
                <a:lnTo>
                  <a:pt x="1540" y="1990"/>
                </a:lnTo>
                <a:lnTo>
                  <a:pt x="1302" y="2401"/>
                </a:ln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00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endParaRPr>
          </a:p>
        </p:txBody>
      </p:sp>
      <p:sp>
        <p:nvSpPr>
          <p:cNvPr id="17" name="íšľîḍê"/>
          <p:cNvSpPr/>
          <p:nvPr/>
        </p:nvSpPr>
        <p:spPr>
          <a:xfrm>
            <a:off x="4407446" y="4406265"/>
            <a:ext cx="775335" cy="775335"/>
          </a:xfrm>
          <a:prstGeom prst="ellipse">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8" name="ïSľïḍé"/>
          <p:cNvSpPr/>
          <p:nvPr/>
        </p:nvSpPr>
        <p:spPr>
          <a:xfrm>
            <a:off x="4568555" y="4577887"/>
            <a:ext cx="406817" cy="408305"/>
          </a:xfrm>
          <a:custGeom>
            <a:avLst/>
            <a:gdLst>
              <a:gd name="T0" fmla="*/ 5113 w 5264"/>
              <a:gd name="T1" fmla="*/ 1371 h 5292"/>
              <a:gd name="T2" fmla="*/ 4908 w 5264"/>
              <a:gd name="T3" fmla="*/ 1497 h 5292"/>
              <a:gd name="T4" fmla="*/ 4838 w 5264"/>
              <a:gd name="T5" fmla="*/ 1670 h 5292"/>
              <a:gd name="T6" fmla="*/ 3624 w 5264"/>
              <a:gd name="T7" fmla="*/ 455 h 5292"/>
              <a:gd name="T8" fmla="*/ 3795 w 5264"/>
              <a:gd name="T9" fmla="*/ 387 h 5292"/>
              <a:gd name="T10" fmla="*/ 3716 w 5264"/>
              <a:gd name="T11" fmla="*/ 53 h 5292"/>
              <a:gd name="T12" fmla="*/ 2576 w 5264"/>
              <a:gd name="T13" fmla="*/ 2330 h 5292"/>
              <a:gd name="T14" fmla="*/ 2313 w 5264"/>
              <a:gd name="T15" fmla="*/ 2322 h 5292"/>
              <a:gd name="T16" fmla="*/ 117 w 5264"/>
              <a:gd name="T17" fmla="*/ 3350 h 5292"/>
              <a:gd name="T18" fmla="*/ 412 w 5264"/>
              <a:gd name="T19" fmla="*/ 3527 h 5292"/>
              <a:gd name="T20" fmla="*/ 563 w 5264"/>
              <a:gd name="T21" fmla="*/ 3338 h 5292"/>
              <a:gd name="T22" fmla="*/ 1957 w 5264"/>
              <a:gd name="T23" fmla="*/ 4732 h 5292"/>
              <a:gd name="T24" fmla="*/ 1769 w 5264"/>
              <a:gd name="T25" fmla="*/ 4882 h 5292"/>
              <a:gd name="T26" fmla="*/ 1944 w 5264"/>
              <a:gd name="T27" fmla="*/ 5178 h 5292"/>
              <a:gd name="T28" fmla="*/ 2964 w 5264"/>
              <a:gd name="T29" fmla="*/ 2718 h 5292"/>
              <a:gd name="T30" fmla="*/ 5242 w 5264"/>
              <a:gd name="T31" fmla="*/ 1577 h 5292"/>
              <a:gd name="T32" fmla="*/ 5113 w 5264"/>
              <a:gd name="T33" fmla="*/ 1371 h 5292"/>
              <a:gd name="T34" fmla="*/ 2595 w 5264"/>
              <a:gd name="T35" fmla="*/ 3439 h 5292"/>
              <a:gd name="T36" fmla="*/ 1856 w 5264"/>
              <a:gd name="T37" fmla="*/ 2699 h 5292"/>
              <a:gd name="T38" fmla="*/ 2616 w 5264"/>
              <a:gd name="T39" fmla="*/ 2678 h 5292"/>
              <a:gd name="T40" fmla="*/ 2595 w 5264"/>
              <a:gd name="T41" fmla="*/ 3439 h 5292"/>
              <a:gd name="T42" fmla="*/ 1445 w 5264"/>
              <a:gd name="T43" fmla="*/ 2791 h 5292"/>
              <a:gd name="T44" fmla="*/ 2499 w 5264"/>
              <a:gd name="T45" fmla="*/ 3851 h 5292"/>
              <a:gd name="T46" fmla="*/ 2175 w 5264"/>
              <a:gd name="T47" fmla="*/ 4478 h 5292"/>
              <a:gd name="T48" fmla="*/ 818 w 5264"/>
              <a:gd name="T49" fmla="*/ 3116 h 5292"/>
              <a:gd name="T50" fmla="*/ 1445 w 5264"/>
              <a:gd name="T51" fmla="*/ 2791 h 5292"/>
              <a:gd name="T52" fmla="*/ 2905 w 5264"/>
              <a:gd name="T53" fmla="*/ 1664 h 5292"/>
              <a:gd name="T54" fmla="*/ 3627 w 5264"/>
              <a:gd name="T55" fmla="*/ 2388 h 5292"/>
              <a:gd name="T56" fmla="*/ 2927 w 5264"/>
              <a:gd name="T57" fmla="*/ 2368 h 5292"/>
              <a:gd name="T58" fmla="*/ 2905 w 5264"/>
              <a:gd name="T59" fmla="*/ 1664 h 5292"/>
              <a:gd name="T60" fmla="*/ 4042 w 5264"/>
              <a:gd name="T61" fmla="*/ 2306 h 5292"/>
              <a:gd name="T62" fmla="*/ 2984 w 5264"/>
              <a:gd name="T63" fmla="*/ 1256 h 5292"/>
              <a:gd name="T64" fmla="*/ 3319 w 5264"/>
              <a:gd name="T65" fmla="*/ 678 h 5292"/>
              <a:gd name="T66" fmla="*/ 4621 w 5264"/>
              <a:gd name="T67" fmla="*/ 1961 h 5292"/>
              <a:gd name="T68" fmla="*/ 4608 w 5264"/>
              <a:gd name="T69" fmla="*/ 1979 h 5292"/>
              <a:gd name="T70" fmla="*/ 4042 w 5264"/>
              <a:gd name="T71" fmla="*/ 2306 h 5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64" h="5292">
                <a:moveTo>
                  <a:pt x="5113" y="1371"/>
                </a:moveTo>
                <a:cubicBezTo>
                  <a:pt x="5023" y="1351"/>
                  <a:pt x="4927" y="1413"/>
                  <a:pt x="4908" y="1497"/>
                </a:cubicBezTo>
                <a:cubicBezTo>
                  <a:pt x="4903" y="1517"/>
                  <a:pt x="4884" y="1582"/>
                  <a:pt x="4838" y="1670"/>
                </a:cubicBezTo>
                <a:lnTo>
                  <a:pt x="3624" y="455"/>
                </a:lnTo>
                <a:cubicBezTo>
                  <a:pt x="3723" y="404"/>
                  <a:pt x="3793" y="388"/>
                  <a:pt x="3795" y="387"/>
                </a:cubicBezTo>
                <a:cubicBezTo>
                  <a:pt x="4017" y="335"/>
                  <a:pt x="3938" y="0"/>
                  <a:pt x="3716" y="53"/>
                </a:cubicBezTo>
                <a:cubicBezTo>
                  <a:pt x="3702" y="56"/>
                  <a:pt x="2355" y="408"/>
                  <a:pt x="2576" y="2330"/>
                </a:cubicBezTo>
                <a:cubicBezTo>
                  <a:pt x="2488" y="2325"/>
                  <a:pt x="2400" y="2322"/>
                  <a:pt x="2313" y="2322"/>
                </a:cubicBezTo>
                <a:cubicBezTo>
                  <a:pt x="743" y="2322"/>
                  <a:pt x="142" y="3309"/>
                  <a:pt x="117" y="3350"/>
                </a:cubicBezTo>
                <a:cubicBezTo>
                  <a:pt x="0" y="3548"/>
                  <a:pt x="297" y="3715"/>
                  <a:pt x="412" y="3527"/>
                </a:cubicBezTo>
                <a:cubicBezTo>
                  <a:pt x="421" y="3512"/>
                  <a:pt x="468" y="3438"/>
                  <a:pt x="563" y="3338"/>
                </a:cubicBezTo>
                <a:lnTo>
                  <a:pt x="1957" y="4732"/>
                </a:lnTo>
                <a:cubicBezTo>
                  <a:pt x="1857" y="4826"/>
                  <a:pt x="1783" y="4873"/>
                  <a:pt x="1769" y="4882"/>
                </a:cubicBezTo>
                <a:cubicBezTo>
                  <a:pt x="1574" y="4998"/>
                  <a:pt x="1748" y="5292"/>
                  <a:pt x="1944" y="5178"/>
                </a:cubicBezTo>
                <a:cubicBezTo>
                  <a:pt x="1991" y="5150"/>
                  <a:pt x="3083" y="4480"/>
                  <a:pt x="2964" y="2718"/>
                </a:cubicBezTo>
                <a:cubicBezTo>
                  <a:pt x="4372" y="2881"/>
                  <a:pt x="5100" y="2166"/>
                  <a:pt x="5242" y="1577"/>
                </a:cubicBezTo>
                <a:cubicBezTo>
                  <a:pt x="5264" y="1484"/>
                  <a:pt x="5204" y="1391"/>
                  <a:pt x="5113" y="1371"/>
                </a:cubicBezTo>
                <a:close/>
                <a:moveTo>
                  <a:pt x="2595" y="3439"/>
                </a:moveTo>
                <a:lnTo>
                  <a:pt x="1856" y="2699"/>
                </a:lnTo>
                <a:cubicBezTo>
                  <a:pt x="2092" y="2664"/>
                  <a:pt x="2354" y="2657"/>
                  <a:pt x="2616" y="2678"/>
                </a:cubicBezTo>
                <a:cubicBezTo>
                  <a:pt x="2638" y="2944"/>
                  <a:pt x="2631" y="3199"/>
                  <a:pt x="2595" y="3439"/>
                </a:cubicBezTo>
                <a:close/>
                <a:moveTo>
                  <a:pt x="1445" y="2791"/>
                </a:moveTo>
                <a:lnTo>
                  <a:pt x="2499" y="3851"/>
                </a:lnTo>
                <a:cubicBezTo>
                  <a:pt x="2393" y="4163"/>
                  <a:pt x="2265" y="4373"/>
                  <a:pt x="2175" y="4478"/>
                </a:cubicBezTo>
                <a:lnTo>
                  <a:pt x="818" y="3116"/>
                </a:lnTo>
                <a:cubicBezTo>
                  <a:pt x="1053" y="2925"/>
                  <a:pt x="1357" y="2830"/>
                  <a:pt x="1445" y="2791"/>
                </a:cubicBezTo>
                <a:close/>
                <a:moveTo>
                  <a:pt x="2905" y="1664"/>
                </a:moveTo>
                <a:lnTo>
                  <a:pt x="3627" y="2388"/>
                </a:lnTo>
                <a:cubicBezTo>
                  <a:pt x="3414" y="2409"/>
                  <a:pt x="3176" y="2401"/>
                  <a:pt x="2927" y="2368"/>
                </a:cubicBezTo>
                <a:cubicBezTo>
                  <a:pt x="2893" y="2114"/>
                  <a:pt x="2885" y="1878"/>
                  <a:pt x="2905" y="1664"/>
                </a:cubicBezTo>
                <a:close/>
                <a:moveTo>
                  <a:pt x="4042" y="2306"/>
                </a:moveTo>
                <a:lnTo>
                  <a:pt x="2984" y="1256"/>
                </a:lnTo>
                <a:cubicBezTo>
                  <a:pt x="3061" y="1007"/>
                  <a:pt x="3171" y="834"/>
                  <a:pt x="3319" y="678"/>
                </a:cubicBezTo>
                <a:lnTo>
                  <a:pt x="4621" y="1961"/>
                </a:lnTo>
                <a:lnTo>
                  <a:pt x="4608" y="1979"/>
                </a:lnTo>
                <a:cubicBezTo>
                  <a:pt x="4400" y="2179"/>
                  <a:pt x="4130" y="2291"/>
                  <a:pt x="4042" y="2306"/>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75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endParaRPr>
          </a:p>
        </p:txBody>
      </p:sp>
      <p:pic>
        <p:nvPicPr>
          <p:cNvPr id="24" name="图形 23"/>
          <p:cNvPicPr>
            <a:picLocks noChangeAspect="1"/>
          </p:cNvPicPr>
          <p:nvPr/>
        </p:nvPicPr>
        <p:blipFill>
          <a:blip r:embed="rId3"/>
          <a:stretch>
            <a:fillRect/>
          </a:stretch>
        </p:blipFill>
        <p:spPr>
          <a:xfrm>
            <a:off x="8844123" y="549275"/>
            <a:ext cx="2831940" cy="520356"/>
          </a:xfrm>
          <a:prstGeom prst="rect">
            <a:avLst/>
          </a:prstGeom>
        </p:spPr>
      </p:pic>
      <p:sp>
        <p:nvSpPr>
          <p:cNvPr id="25" name="文本框 24"/>
          <p:cNvSpPr txBox="1"/>
          <p:nvPr/>
        </p:nvSpPr>
        <p:spPr>
          <a:xfrm>
            <a:off x="6956601" y="5804912"/>
            <a:ext cx="4854715" cy="82994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rPr>
              <a:t>weakness</a:t>
            </a:r>
            <a:endParaRPr kumimoji="0" lang="zh-CN" altLang="en-US" sz="1600" b="0" i="0" u="none" strike="noStrike" kern="1200" cap="none" spc="300" normalizeH="0" baseline="0" noProof="0" dirty="0">
              <a:ln>
                <a:noFill/>
              </a:ln>
              <a:solidFill>
                <a:prstClr val="white"/>
              </a:solidFill>
              <a:effectLst/>
              <a:uLnTx/>
              <a:uFillTx/>
              <a:latin typeface="Lato Black" panose="020F0A02020204030203" pitchFamily="34" charset="0"/>
              <a:ea typeface="等线" panose="02010600030101010101" charset="-122"/>
              <a:cs typeface="+mn-cs"/>
            </a:endParaRPr>
          </a:p>
        </p:txBody>
      </p:sp>
      <p:sp>
        <p:nvSpPr>
          <p:cNvPr id="29" name="矩形 28"/>
          <p:cNvSpPr/>
          <p:nvPr/>
        </p:nvSpPr>
        <p:spPr>
          <a:xfrm>
            <a:off x="5814695" y="1440180"/>
            <a:ext cx="5120005" cy="1091565"/>
          </a:xfrm>
          <a:prstGeom prst="rect">
            <a:avLst/>
          </a:prstGeom>
        </p:spPr>
        <p:txBody>
          <a:bodyPr wrap="square">
            <a:spAutoFit/>
          </a:bodyPr>
          <a:lstStyle/>
          <a:p>
            <a:pPr>
              <a:spcAft>
                <a:spcPts val="600"/>
              </a:spcAft>
            </a:pPr>
            <a:r>
              <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High costs</a:t>
            </a:r>
            <a:endPar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endParaRPr>
          </a:p>
          <a:p>
            <a:pPr>
              <a:spcAft>
                <a:spcPts val="600"/>
              </a:spcAft>
            </a:pPr>
            <a:r>
              <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DeepMind invests heavily in research and development, which can be expensive </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30" name="矩形 29"/>
          <p:cNvSpPr/>
          <p:nvPr/>
        </p:nvSpPr>
        <p:spPr>
          <a:xfrm>
            <a:off x="5376545" y="4406265"/>
            <a:ext cx="4467860" cy="1645285"/>
          </a:xfrm>
          <a:prstGeom prst="rect">
            <a:avLst/>
          </a:prstGeom>
        </p:spPr>
        <p:txBody>
          <a:bodyPr wrap="square">
            <a:spAutoFit/>
          </a:bodyPr>
          <a:lstStyle/>
          <a:p>
            <a:pPr>
              <a:spcAft>
                <a:spcPts val="600"/>
              </a:spcAft>
            </a:pPr>
            <a:r>
              <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Ethical concerns</a:t>
            </a:r>
            <a:endPar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endParaRPr>
          </a:p>
          <a:p>
            <a:pPr>
              <a:spcAft>
                <a:spcPts val="600"/>
              </a:spcAft>
            </a:pPr>
            <a:r>
              <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The company has established an ethics unit to address these concerns, but it remains to be seen how successful it will be in navigating these complex issues. </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31" name="矩形 30"/>
          <p:cNvSpPr/>
          <p:nvPr/>
        </p:nvSpPr>
        <p:spPr>
          <a:xfrm>
            <a:off x="5595620" y="2923540"/>
            <a:ext cx="5609590" cy="1368425"/>
          </a:xfrm>
          <a:prstGeom prst="rect">
            <a:avLst/>
          </a:prstGeom>
        </p:spPr>
        <p:txBody>
          <a:bodyPr wrap="square">
            <a:spAutoFit/>
          </a:bodyPr>
          <a:lstStyle/>
          <a:p>
            <a:pPr>
              <a:spcAft>
                <a:spcPts val="600"/>
              </a:spcAft>
            </a:pPr>
            <a:r>
              <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Privacy concerns</a:t>
            </a:r>
            <a:endPar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endParaRPr>
          </a:p>
          <a:p>
            <a:r>
              <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As the company expands its work in healthcare and other industries, it may face additional scrutiny over its data practices.</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2" name="文本框 1"/>
          <p:cNvSpPr txBox="1"/>
          <p:nvPr/>
        </p:nvSpPr>
        <p:spPr>
          <a:xfrm>
            <a:off x="1061085" y="1912620"/>
            <a:ext cx="3248660" cy="1198880"/>
          </a:xfrm>
          <a:prstGeom prst="rect">
            <a:avLst/>
          </a:prstGeom>
          <a:noFill/>
        </p:spPr>
        <p:txBody>
          <a:bodyPr wrap="square" rtlCol="0">
            <a:spAutoFit/>
          </a:bodyPr>
          <a:lstStyle/>
          <a:p>
            <a:r>
              <a:rPr lang="en-US" altLang="zh-CN" sz="2400">
                <a:solidFill>
                  <a:schemeClr val="bg1"/>
                </a:solidFill>
              </a:rPr>
              <a:t>I think these are also the problems for all AI companies</a:t>
            </a:r>
            <a:endParaRPr lang="en-US" altLang="zh-CN" sz="2400">
              <a:solidFill>
                <a:schemeClr val="bg1"/>
              </a:solidFill>
            </a:endParaRPr>
          </a:p>
        </p:txBody>
      </p:sp>
      <p:pic>
        <p:nvPicPr>
          <p:cNvPr id="3" name="图片 2"/>
          <p:cNvPicPr>
            <a:picLocks noChangeAspect="1"/>
          </p:cNvPicPr>
          <p:nvPr>
            <p:custDataLst>
              <p:tags r:id="rId4"/>
            </p:custDataLst>
          </p:nvPr>
        </p:nvPicPr>
        <p:blipFill>
          <a:blip r:embed="rId5"/>
          <a:stretch>
            <a:fillRect/>
          </a:stretch>
        </p:blipFill>
        <p:spPr>
          <a:xfrm>
            <a:off x="205105" y="6051550"/>
            <a:ext cx="11487150" cy="971550"/>
          </a:xfrm>
          <a:prstGeom prst="rect">
            <a:avLst/>
          </a:prstGeom>
        </p:spPr>
      </p:pic>
      <p:sp>
        <p:nvSpPr>
          <p:cNvPr id="4" name="矩形 3"/>
          <p:cNvSpPr/>
          <p:nvPr/>
        </p:nvSpPr>
        <p:spPr>
          <a:xfrm>
            <a:off x="7943215" y="6271260"/>
            <a:ext cx="1301750" cy="4356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stretch>
            <a:fillRect/>
          </a:stretch>
        </p:blipFill>
        <p:spPr>
          <a:xfrm>
            <a:off x="8844123" y="549275"/>
            <a:ext cx="2831940" cy="520356"/>
          </a:xfrm>
          <a:prstGeom prst="rect">
            <a:avLst/>
          </a:prstGeom>
        </p:spPr>
      </p:pic>
      <p:sp>
        <p:nvSpPr>
          <p:cNvPr id="14" name="文本框 13"/>
          <p:cNvSpPr txBox="1"/>
          <p:nvPr/>
        </p:nvSpPr>
        <p:spPr>
          <a:xfrm>
            <a:off x="515938" y="560850"/>
            <a:ext cx="485471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rPr>
              <a:t>Opportunities</a:t>
            </a:r>
            <a:endParaRPr kumimoji="0" lang="zh-CN" altLang="en-US" sz="1600" b="0" i="0" u="none" strike="noStrike" kern="1200" cap="none" spc="300" normalizeH="0" baseline="0" noProof="0" dirty="0">
              <a:ln>
                <a:noFill/>
              </a:ln>
              <a:solidFill>
                <a:prstClr val="white"/>
              </a:solidFill>
              <a:effectLst/>
              <a:uLnTx/>
              <a:uFillTx/>
              <a:latin typeface="Lato Black" panose="020F0A02020204030203" pitchFamily="34" charset="0"/>
              <a:ea typeface="等线" panose="02010600030101010101" charset="-122"/>
              <a:cs typeface="+mn-cs"/>
            </a:endParaRPr>
          </a:p>
        </p:txBody>
      </p:sp>
      <p:sp>
        <p:nvSpPr>
          <p:cNvPr id="33" name="平行四边形 32"/>
          <p:cNvSpPr/>
          <p:nvPr/>
        </p:nvSpPr>
        <p:spPr>
          <a:xfrm>
            <a:off x="-420546" y="2209057"/>
            <a:ext cx="2676696" cy="2085152"/>
          </a:xfrm>
          <a:prstGeom prst="parallelogram">
            <a:avLst>
              <a:gd name="adj" fmla="val 18755"/>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平行四边形 33"/>
          <p:cNvSpPr/>
          <p:nvPr/>
        </p:nvSpPr>
        <p:spPr>
          <a:xfrm>
            <a:off x="2147549" y="2209057"/>
            <a:ext cx="2676696" cy="2085152"/>
          </a:xfrm>
          <a:prstGeom prst="parallelogram">
            <a:avLst>
              <a:gd name="adj" fmla="val 18755"/>
            </a:avLst>
          </a:prstGeom>
          <a:blipFill dpi="0" rotWithShape="1">
            <a:blip r:embed="rId3"/>
            <a:srcRect/>
            <a:tile tx="0" ty="0" sx="80000" sy="8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4715644" y="2209057"/>
            <a:ext cx="2676696" cy="2085152"/>
          </a:xfrm>
          <a:prstGeom prst="parallelogram">
            <a:avLst>
              <a:gd name="adj" fmla="val 18755"/>
            </a:avLst>
          </a:prstGeom>
          <a:blipFill dpi="0" rotWithShape="1">
            <a:blip r:embed="rId4"/>
            <a:srcRect/>
            <a:tile tx="0" ty="0" sx="35000" sy="35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7254384" y="2209057"/>
            <a:ext cx="1750721" cy="2085152"/>
          </a:xfrm>
          <a:custGeom>
            <a:avLst/>
            <a:gdLst>
              <a:gd name="connsiteX0" fmla="*/ 391070 w 1750721"/>
              <a:gd name="connsiteY0" fmla="*/ 0 h 2085152"/>
              <a:gd name="connsiteX1" fmla="*/ 1750721 w 1750721"/>
              <a:gd name="connsiteY1" fmla="*/ 0 h 2085152"/>
              <a:gd name="connsiteX2" fmla="*/ 1750721 w 1750721"/>
              <a:gd name="connsiteY2" fmla="*/ 2085152 h 2085152"/>
              <a:gd name="connsiteX3" fmla="*/ 0 w 1750721"/>
              <a:gd name="connsiteY3" fmla="*/ 2085152 h 2085152"/>
            </a:gdLst>
            <a:ahLst/>
            <a:cxnLst>
              <a:cxn ang="0">
                <a:pos x="connsiteX0" y="connsiteY0"/>
              </a:cxn>
              <a:cxn ang="0">
                <a:pos x="connsiteX1" y="connsiteY1"/>
              </a:cxn>
              <a:cxn ang="0">
                <a:pos x="connsiteX2" y="connsiteY2"/>
              </a:cxn>
              <a:cxn ang="0">
                <a:pos x="connsiteX3" y="connsiteY3"/>
              </a:cxn>
            </a:cxnLst>
            <a:rect l="l" t="t" r="r" b="b"/>
            <a:pathLst>
              <a:path w="1750721" h="2085152">
                <a:moveTo>
                  <a:pt x="391070" y="0"/>
                </a:moveTo>
                <a:lnTo>
                  <a:pt x="1750721" y="0"/>
                </a:lnTo>
                <a:lnTo>
                  <a:pt x="1750721" y="2085152"/>
                </a:lnTo>
                <a:lnTo>
                  <a:pt x="0" y="2085152"/>
                </a:lnTo>
                <a:close/>
              </a:path>
            </a:pathLst>
          </a:cu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平行四边形 37"/>
          <p:cNvSpPr/>
          <p:nvPr/>
        </p:nvSpPr>
        <p:spPr>
          <a:xfrm>
            <a:off x="2147714" y="2198897"/>
            <a:ext cx="2688106" cy="2095312"/>
          </a:xfrm>
          <a:prstGeom prst="parallelogram">
            <a:avLst>
              <a:gd name="adj" fmla="val 18755"/>
            </a:avLst>
          </a:prstGeom>
          <a:gradFill>
            <a:gsLst>
              <a:gs pos="100000">
                <a:srgbClr val="003F43">
                  <a:alpha val="38000"/>
                </a:srgbClr>
              </a:gs>
              <a:gs pos="0">
                <a:srgbClr val="003F43">
                  <a:alpha val="90000"/>
                </a:srgbClr>
              </a:gs>
            </a:gsLst>
            <a:lin ang="12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平行四边形 38"/>
          <p:cNvSpPr/>
          <p:nvPr/>
        </p:nvSpPr>
        <p:spPr>
          <a:xfrm>
            <a:off x="4704234" y="2198897"/>
            <a:ext cx="2688106" cy="2095312"/>
          </a:xfrm>
          <a:prstGeom prst="parallelogram">
            <a:avLst>
              <a:gd name="adj" fmla="val 18755"/>
            </a:avLst>
          </a:prstGeom>
          <a:gradFill>
            <a:gsLst>
              <a:gs pos="100000">
                <a:srgbClr val="003F43">
                  <a:alpha val="38000"/>
                </a:srgbClr>
              </a:gs>
              <a:gs pos="0">
                <a:srgbClr val="003F43">
                  <a:alpha val="90000"/>
                </a:srgbClr>
              </a:gs>
            </a:gsLst>
            <a:lin ang="12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矩形 39"/>
          <p:cNvSpPr/>
          <p:nvPr/>
        </p:nvSpPr>
        <p:spPr>
          <a:xfrm>
            <a:off x="92192" y="2821000"/>
            <a:ext cx="2392098" cy="1214755"/>
          </a:xfrm>
          <a:prstGeom prst="rect">
            <a:avLst/>
          </a:prstGeom>
        </p:spPr>
        <p:txBody>
          <a:bodyPr wrap="square">
            <a:spAutoFit/>
          </a:bodyPr>
          <a:lstStyle/>
          <a:p>
            <a:pPr>
              <a:spcAft>
                <a:spcPts val="600"/>
              </a:spcAft>
            </a:pPr>
            <a:r>
              <a:rPr lang="en-US" altLang="zh-CN"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Advancements in computing technology</a:t>
            </a:r>
            <a:endParaRPr lang="en-US" altLang="zh-CN"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endParaRPr>
          </a:p>
          <a:p>
            <a:pPr>
              <a:spcAft>
                <a:spcPts val="600"/>
              </a:spcAft>
            </a:pPr>
            <a:endParaRPr lang="zh-CN" altLang="en-US" sz="1400" dirty="0">
              <a:solidFill>
                <a:schemeClr val="bg1"/>
              </a:solidFill>
            </a:endParaRPr>
          </a:p>
        </p:txBody>
      </p:sp>
      <p:sp>
        <p:nvSpPr>
          <p:cNvPr id="41" name="矩形 40"/>
          <p:cNvSpPr/>
          <p:nvPr/>
        </p:nvSpPr>
        <p:spPr>
          <a:xfrm>
            <a:off x="2674620" y="2821305"/>
            <a:ext cx="1633855" cy="1069340"/>
          </a:xfrm>
          <a:prstGeom prst="rect">
            <a:avLst/>
          </a:prstGeom>
        </p:spPr>
        <p:txBody>
          <a:bodyPr wrap="square">
            <a:noAutofit/>
          </a:bodyPr>
          <a:lstStyle/>
          <a:p>
            <a:pPr>
              <a:spcAft>
                <a:spcPts val="600"/>
              </a:spcAft>
            </a:pPr>
            <a:r>
              <a:rPr lang="en-US" altLang="zh-CN"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Increased availability of data</a:t>
            </a:r>
            <a:endParaRPr lang="zh-CN" altLang="en-US" sz="1400" dirty="0">
              <a:solidFill>
                <a:schemeClr val="bg1"/>
              </a:solidFill>
            </a:endParaRPr>
          </a:p>
        </p:txBody>
      </p:sp>
      <p:sp>
        <p:nvSpPr>
          <p:cNvPr id="42" name="矩形 41"/>
          <p:cNvSpPr/>
          <p:nvPr/>
        </p:nvSpPr>
        <p:spPr>
          <a:xfrm>
            <a:off x="7595870" y="4719955"/>
            <a:ext cx="3293745" cy="1076325"/>
          </a:xfrm>
          <a:prstGeom prst="rect">
            <a:avLst/>
          </a:prstGeom>
        </p:spPr>
        <p:txBody>
          <a:bodyPr wrap="square">
            <a:spAutoFit/>
          </a:bodyPr>
          <a:lstStyle/>
          <a:p>
            <a:r>
              <a:rPr lang="en-US" altLang="zh-CN" sz="3200" dirty="0">
                <a:solidFill>
                  <a:srgbClr val="2BB7B3"/>
                </a:solidFill>
              </a:rPr>
              <a:t>ESpecially for top companies!!!</a:t>
            </a:r>
            <a:endParaRPr lang="en-US" altLang="zh-CN" sz="3200" dirty="0">
              <a:solidFill>
                <a:srgbClr val="2BB7B3"/>
              </a:solidFill>
            </a:endParaRPr>
          </a:p>
        </p:txBody>
      </p:sp>
      <p:cxnSp>
        <p:nvCxnSpPr>
          <p:cNvPr id="43" name="直接连接符 42"/>
          <p:cNvCxnSpPr/>
          <p:nvPr/>
        </p:nvCxnSpPr>
        <p:spPr>
          <a:xfrm>
            <a:off x="9347421" y="3429000"/>
            <a:ext cx="2317069" cy="0"/>
          </a:xfrm>
          <a:prstGeom prst="line">
            <a:avLst/>
          </a:prstGeom>
          <a:ln>
            <a:solidFill>
              <a:srgbClr val="2BB7B3"/>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113655" y="2821305"/>
            <a:ext cx="2383790" cy="922020"/>
          </a:xfrm>
          <a:prstGeom prst="rect">
            <a:avLst/>
          </a:prstGeom>
          <a:noFill/>
        </p:spPr>
        <p:txBody>
          <a:bodyPr wrap="square" rtlCol="0" anchor="t">
            <a:spAutoFit/>
          </a:bodyPr>
          <a:lstStyle/>
          <a:p>
            <a:pPr>
              <a:spcAft>
                <a:spcPts val="600"/>
              </a:spcAft>
            </a:pPr>
            <a:r>
              <a:rPr lang="en-US" altLang="zh-CN"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sym typeface="+mn-ea"/>
              </a:rPr>
              <a:t>Supportive regulatory environment</a:t>
            </a:r>
            <a:endParaRPr lang="en-US" altLang="zh-CN"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sym typeface="+mn-ea"/>
            </a:endParaRPr>
          </a:p>
        </p:txBody>
      </p:sp>
      <p:sp>
        <p:nvSpPr>
          <p:cNvPr id="4" name="文本框 3"/>
          <p:cNvSpPr txBox="1"/>
          <p:nvPr/>
        </p:nvSpPr>
        <p:spPr>
          <a:xfrm>
            <a:off x="7392035" y="2821305"/>
            <a:ext cx="2030730" cy="1384300"/>
          </a:xfrm>
          <a:prstGeom prst="rect">
            <a:avLst/>
          </a:prstGeom>
          <a:noFill/>
        </p:spPr>
        <p:txBody>
          <a:bodyPr wrap="square" rtlCol="0" anchor="t">
            <a:noAutofit/>
          </a:bodyPr>
          <a:lstStyle/>
          <a:p>
            <a:pPr>
              <a:spcAft>
                <a:spcPts val="600"/>
              </a:spcAft>
            </a:pPr>
            <a:r>
              <a:rPr lang="en-US" altLang="zh-CN"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sym typeface="+mn-ea"/>
              </a:rPr>
              <a:t>Growing demand for</a:t>
            </a:r>
            <a:endParaRPr lang="en-US" altLang="zh-CN"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sym typeface="+mn-ea"/>
            </a:endParaRPr>
          </a:p>
          <a:p>
            <a:pPr>
              <a:spcAft>
                <a:spcPts val="600"/>
              </a:spcAft>
            </a:pPr>
            <a:r>
              <a:rPr lang="en-US" altLang="zh-CN"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sym typeface="+mn-ea"/>
              </a:rPr>
              <a:t>AI solutions</a:t>
            </a:r>
            <a:endParaRPr lang="en-US" altLang="zh-CN"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3" name="íŝḷîḋè"/>
          <p:cNvSpPr/>
          <p:nvPr/>
        </p:nvSpPr>
        <p:spPr bwMode="auto">
          <a:xfrm>
            <a:off x="4550928" y="2480592"/>
            <a:ext cx="413416" cy="1559884"/>
          </a:xfrm>
          <a:custGeom>
            <a:avLst/>
            <a:gdLst>
              <a:gd name="T0" fmla="*/ 645 w 1008"/>
              <a:gd name="T1" fmla="*/ 0 h 2178"/>
              <a:gd name="T2" fmla="*/ 1008 w 1008"/>
              <a:gd name="T3" fmla="*/ 0 h 2178"/>
              <a:gd name="T4" fmla="*/ 363 w 1008"/>
              <a:gd name="T5" fmla="*/ 2178 h 2178"/>
              <a:gd name="T6" fmla="*/ 0 w 1008"/>
              <a:gd name="T7" fmla="*/ 2178 h 2178"/>
              <a:gd name="T8" fmla="*/ 645 w 1008"/>
              <a:gd name="T9" fmla="*/ 0 h 2178"/>
            </a:gdLst>
            <a:ahLst/>
            <a:cxnLst>
              <a:cxn ang="0">
                <a:pos x="T0" y="T1"/>
              </a:cxn>
              <a:cxn ang="0">
                <a:pos x="T2" y="T3"/>
              </a:cxn>
              <a:cxn ang="0">
                <a:pos x="T4" y="T5"/>
              </a:cxn>
              <a:cxn ang="0">
                <a:pos x="T6" y="T7"/>
              </a:cxn>
              <a:cxn ang="0">
                <a:pos x="T8" y="T9"/>
              </a:cxn>
            </a:cxnLst>
            <a:rect l="0" t="0" r="r" b="b"/>
            <a:pathLst>
              <a:path w="1008" h="2178">
                <a:moveTo>
                  <a:pt x="645" y="0"/>
                </a:moveTo>
                <a:lnTo>
                  <a:pt x="1008" y="0"/>
                </a:lnTo>
                <a:lnTo>
                  <a:pt x="363" y="2178"/>
                </a:lnTo>
                <a:lnTo>
                  <a:pt x="0" y="2178"/>
                </a:lnTo>
                <a:lnTo>
                  <a:pt x="645" y="0"/>
                </a:lnTo>
                <a:close/>
              </a:path>
            </a:pathLst>
          </a:custGeom>
          <a:gradFill>
            <a:gsLst>
              <a:gs pos="100000">
                <a:srgbClr val="003F43">
                  <a:alpha val="38000"/>
                </a:srgbClr>
              </a:gs>
              <a:gs pos="0">
                <a:srgbClr val="003F43">
                  <a:alpha val="90000"/>
                </a:srgbClr>
              </a:gs>
            </a:gsLst>
            <a:lin ang="12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îšľíḋe"/>
          <p:cNvSpPr/>
          <p:nvPr/>
        </p:nvSpPr>
        <p:spPr bwMode="auto">
          <a:xfrm>
            <a:off x="4482532" y="2307705"/>
            <a:ext cx="413416" cy="1559884"/>
          </a:xfrm>
          <a:custGeom>
            <a:avLst/>
            <a:gdLst>
              <a:gd name="T0" fmla="*/ 645 w 1008"/>
              <a:gd name="T1" fmla="*/ 0 h 2178"/>
              <a:gd name="T2" fmla="*/ 1008 w 1008"/>
              <a:gd name="T3" fmla="*/ 0 h 2178"/>
              <a:gd name="T4" fmla="*/ 363 w 1008"/>
              <a:gd name="T5" fmla="*/ 2178 h 2178"/>
              <a:gd name="T6" fmla="*/ 0 w 1008"/>
              <a:gd name="T7" fmla="*/ 2178 h 2178"/>
              <a:gd name="T8" fmla="*/ 645 w 1008"/>
              <a:gd name="T9" fmla="*/ 0 h 2178"/>
            </a:gdLst>
            <a:ahLst/>
            <a:cxnLst>
              <a:cxn ang="0">
                <a:pos x="T0" y="T1"/>
              </a:cxn>
              <a:cxn ang="0">
                <a:pos x="T2" y="T3"/>
              </a:cxn>
              <a:cxn ang="0">
                <a:pos x="T4" y="T5"/>
              </a:cxn>
              <a:cxn ang="0">
                <a:pos x="T6" y="T7"/>
              </a:cxn>
              <a:cxn ang="0">
                <a:pos x="T8" y="T9"/>
              </a:cxn>
            </a:cxnLst>
            <a:rect l="0" t="0" r="r" b="b"/>
            <a:pathLst>
              <a:path w="1008" h="2178">
                <a:moveTo>
                  <a:pt x="645" y="0"/>
                </a:moveTo>
                <a:lnTo>
                  <a:pt x="1008" y="0"/>
                </a:lnTo>
                <a:lnTo>
                  <a:pt x="363" y="2178"/>
                </a:lnTo>
                <a:lnTo>
                  <a:pt x="0" y="2178"/>
                </a:lnTo>
                <a:lnTo>
                  <a:pt x="645" y="0"/>
                </a:lnTo>
                <a:close/>
              </a:path>
            </a:pathLst>
          </a:cu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平行四边形 24"/>
          <p:cNvSpPr/>
          <p:nvPr/>
        </p:nvSpPr>
        <p:spPr>
          <a:xfrm>
            <a:off x="-420546" y="2307365"/>
            <a:ext cx="5098594" cy="1559884"/>
          </a:xfrm>
          <a:prstGeom prst="parallelogram">
            <a:avLst>
              <a:gd name="adj" fmla="val 18755"/>
            </a:avLst>
          </a:prstGeom>
          <a:blipFill dpi="0" rotWithShape="1">
            <a:blip r:embed="rId2"/>
            <a:srcRect/>
            <a:tile tx="0" ty="0" sx="35000" sy="3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平行四边形 25"/>
          <p:cNvSpPr/>
          <p:nvPr/>
        </p:nvSpPr>
        <p:spPr>
          <a:xfrm>
            <a:off x="-420546" y="2307025"/>
            <a:ext cx="5098594" cy="1559884"/>
          </a:xfrm>
          <a:prstGeom prst="parallelogram">
            <a:avLst>
              <a:gd name="adj" fmla="val 18755"/>
            </a:avLst>
          </a:prstGeom>
          <a:gradFill>
            <a:gsLst>
              <a:gs pos="100000">
                <a:srgbClr val="003F43">
                  <a:alpha val="38000"/>
                </a:srgbClr>
              </a:gs>
              <a:gs pos="0">
                <a:srgbClr val="003F43">
                  <a:alpha val="90000"/>
                </a:srgbClr>
              </a:gs>
            </a:gsLst>
            <a:lin ang="12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7" name="图形 26"/>
          <p:cNvPicPr>
            <a:picLocks noChangeAspect="1"/>
          </p:cNvPicPr>
          <p:nvPr/>
        </p:nvPicPr>
        <p:blipFill>
          <a:blip r:embed="rId3"/>
          <a:stretch>
            <a:fillRect/>
          </a:stretch>
        </p:blipFill>
        <p:spPr>
          <a:xfrm>
            <a:off x="8844123" y="549275"/>
            <a:ext cx="2831940" cy="520356"/>
          </a:xfrm>
          <a:prstGeom prst="rect">
            <a:avLst/>
          </a:prstGeom>
        </p:spPr>
      </p:pic>
      <p:sp>
        <p:nvSpPr>
          <p:cNvPr id="28" name="文本框 27"/>
          <p:cNvSpPr txBox="1"/>
          <p:nvPr/>
        </p:nvSpPr>
        <p:spPr>
          <a:xfrm>
            <a:off x="515938" y="560850"/>
            <a:ext cx="4854715"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rPr>
              <a:t>Threats</a:t>
            </a:r>
            <a:endPar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300" normalizeH="0" baseline="0" noProof="0" dirty="0">
              <a:ln>
                <a:noFill/>
              </a:ln>
              <a:solidFill>
                <a:prstClr val="white"/>
              </a:solidFill>
              <a:effectLst/>
              <a:uLnTx/>
              <a:uFillTx/>
              <a:latin typeface="Lato Black" panose="020F0A02020204030203" pitchFamily="34" charset="0"/>
              <a:ea typeface="等线" panose="02010600030101010101" charset="-122"/>
              <a:cs typeface="+mn-cs"/>
            </a:endParaRPr>
          </a:p>
        </p:txBody>
      </p:sp>
      <p:grpSp>
        <p:nvGrpSpPr>
          <p:cNvPr id="37" name="组合 36"/>
          <p:cNvGrpSpPr/>
          <p:nvPr/>
        </p:nvGrpSpPr>
        <p:grpSpPr>
          <a:xfrm>
            <a:off x="5763073" y="1710538"/>
            <a:ext cx="3742203" cy="1529363"/>
            <a:chOff x="5370653" y="2074967"/>
            <a:chExt cx="3742203" cy="1529363"/>
          </a:xfrm>
        </p:grpSpPr>
        <p:sp>
          <p:nvSpPr>
            <p:cNvPr id="35" name="矩形 34"/>
            <p:cNvSpPr/>
            <p:nvPr/>
          </p:nvSpPr>
          <p:spPr>
            <a:xfrm>
              <a:off x="6720758" y="2327980"/>
              <a:ext cx="2392098" cy="1276350"/>
            </a:xfrm>
            <a:prstGeom prst="rect">
              <a:avLst/>
            </a:prstGeom>
          </p:spPr>
          <p:txBody>
            <a:bodyPr wrap="square">
              <a:spAutoFit/>
            </a:bodyPr>
            <a:lstStyle/>
            <a:p>
              <a:pPr>
                <a:spcAft>
                  <a:spcPts val="600"/>
                </a:spcAft>
              </a:pPr>
              <a:r>
                <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Public scrutiny</a:t>
              </a:r>
              <a:endPar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endParaRPr>
            </a:p>
            <a:p>
              <a:endPar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endParaRPr>
            </a:p>
          </p:txBody>
        </p:sp>
        <p:sp>
          <p:nvSpPr>
            <p:cNvPr id="36" name="文本框 35"/>
            <p:cNvSpPr txBox="1"/>
            <p:nvPr/>
          </p:nvSpPr>
          <p:spPr>
            <a:xfrm>
              <a:off x="5370653" y="2074967"/>
              <a:ext cx="1350188" cy="1015663"/>
            </a:xfrm>
            <a:prstGeom prst="rect">
              <a:avLst/>
            </a:prstGeom>
            <a:noFill/>
          </p:spPr>
          <p:txBody>
            <a:bodyPr wrap="square" rtlCol="0">
              <a:spAutoFit/>
            </a:bodyPr>
            <a:lstStyle/>
            <a:p>
              <a:r>
                <a:rPr lang="en-US" altLang="zh-CN" sz="6000" dirty="0">
                  <a:solidFill>
                    <a:srgbClr val="F2BB49"/>
                  </a:solidFill>
                  <a:latin typeface="HelveticaInserat-Roman-SemiB" pitchFamily="2" charset="0"/>
                </a:rPr>
                <a:t>01</a:t>
              </a:r>
              <a:endParaRPr lang="zh-CN" altLang="en-US" sz="6000" dirty="0">
                <a:solidFill>
                  <a:srgbClr val="F2BB49"/>
                </a:solidFill>
                <a:latin typeface="Helvetica-Narrow" pitchFamily="2" charset="0"/>
              </a:endParaRPr>
            </a:p>
          </p:txBody>
        </p:sp>
      </p:grpSp>
      <p:grpSp>
        <p:nvGrpSpPr>
          <p:cNvPr id="38" name="组合 37"/>
          <p:cNvGrpSpPr/>
          <p:nvPr/>
        </p:nvGrpSpPr>
        <p:grpSpPr>
          <a:xfrm>
            <a:off x="6161220" y="3239577"/>
            <a:ext cx="4034393" cy="1062003"/>
            <a:chOff x="5312778" y="2074967"/>
            <a:chExt cx="4034393" cy="1062003"/>
          </a:xfrm>
        </p:grpSpPr>
        <p:sp>
          <p:nvSpPr>
            <p:cNvPr id="39" name="矩形 38"/>
            <p:cNvSpPr/>
            <p:nvPr/>
          </p:nvSpPr>
          <p:spPr>
            <a:xfrm>
              <a:off x="6955073" y="2307025"/>
              <a:ext cx="2392098" cy="829945"/>
            </a:xfrm>
            <a:prstGeom prst="rect">
              <a:avLst/>
            </a:prstGeom>
          </p:spPr>
          <p:txBody>
            <a:bodyPr wrap="square">
              <a:spAutoFit/>
            </a:bodyPr>
            <a:lstStyle/>
            <a:p>
              <a:pPr>
                <a:spcAft>
                  <a:spcPts val="600"/>
                </a:spcAft>
              </a:pPr>
              <a:r>
                <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Regulatory challenge</a:t>
              </a:r>
              <a:endParaRPr lang="en-US" altLang="zh-CN"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40" name="文本框 39"/>
            <p:cNvSpPr txBox="1"/>
            <p:nvPr/>
          </p:nvSpPr>
          <p:spPr>
            <a:xfrm>
              <a:off x="5312778" y="2074967"/>
              <a:ext cx="1350188" cy="1015663"/>
            </a:xfrm>
            <a:prstGeom prst="rect">
              <a:avLst/>
            </a:prstGeom>
            <a:noFill/>
          </p:spPr>
          <p:txBody>
            <a:bodyPr wrap="square" rtlCol="0">
              <a:spAutoFit/>
            </a:bodyPr>
            <a:lstStyle/>
            <a:p>
              <a:r>
                <a:rPr lang="en-US" altLang="zh-CN" sz="6000" dirty="0">
                  <a:solidFill>
                    <a:srgbClr val="F2BB49"/>
                  </a:solidFill>
                  <a:latin typeface="HelveticaInserat-Roman-SemiB" pitchFamily="2" charset="0"/>
                </a:rPr>
                <a:t>02</a:t>
              </a:r>
              <a:endParaRPr lang="zh-CN" altLang="en-US" sz="6000" dirty="0">
                <a:solidFill>
                  <a:srgbClr val="F2BB49"/>
                </a:solidFill>
                <a:latin typeface="Helvetica-Narrow" pitchFamily="2" charset="0"/>
              </a:endParaRPr>
            </a:p>
          </p:txBody>
        </p:sp>
      </p:grpSp>
      <p:grpSp>
        <p:nvGrpSpPr>
          <p:cNvPr id="41" name="组合 40"/>
          <p:cNvGrpSpPr/>
          <p:nvPr/>
        </p:nvGrpSpPr>
        <p:grpSpPr>
          <a:xfrm>
            <a:off x="6894737" y="4768617"/>
            <a:ext cx="3742293" cy="1015663"/>
            <a:chOff x="5312778" y="2074967"/>
            <a:chExt cx="3742293" cy="1015663"/>
          </a:xfrm>
        </p:grpSpPr>
        <p:sp>
          <p:nvSpPr>
            <p:cNvPr id="42" name="矩形 41"/>
            <p:cNvSpPr/>
            <p:nvPr/>
          </p:nvSpPr>
          <p:spPr>
            <a:xfrm>
              <a:off x="6662973" y="2260670"/>
              <a:ext cx="2392098" cy="829945"/>
            </a:xfrm>
            <a:prstGeom prst="rect">
              <a:avLst/>
            </a:prstGeom>
          </p:spPr>
          <p:txBody>
            <a:bodyPr wrap="square">
              <a:spAutoFit/>
            </a:bodyPr>
            <a:lstStyle/>
            <a:p>
              <a:pPr>
                <a:spcAft>
                  <a:spcPts val="600"/>
                </a:spcAft>
              </a:pPr>
              <a:r>
                <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rPr>
                <a:t>Cybersecurity threat</a:t>
              </a:r>
              <a:endParaRPr lang="en-US" altLang="zh-CN" sz="2400" dirty="0">
                <a:solidFill>
                  <a:srgbClr val="F2BB49"/>
                </a:solidFill>
                <a:latin typeface="Lato Black" panose="020F0A02020204030203" pitchFamily="34" charset="0"/>
                <a:ea typeface="思源黑体 CN Light" panose="020B0300000000000000" pitchFamily="34" charset="-122"/>
                <a:cs typeface="Open Sans" panose="020B0606030504020204" pitchFamily="34" charset="0"/>
              </a:endParaRPr>
            </a:p>
          </p:txBody>
        </p:sp>
        <p:sp>
          <p:nvSpPr>
            <p:cNvPr id="43" name="文本框 42"/>
            <p:cNvSpPr txBox="1"/>
            <p:nvPr/>
          </p:nvSpPr>
          <p:spPr>
            <a:xfrm>
              <a:off x="5312778" y="2074967"/>
              <a:ext cx="1350188" cy="1015663"/>
            </a:xfrm>
            <a:prstGeom prst="rect">
              <a:avLst/>
            </a:prstGeom>
            <a:noFill/>
          </p:spPr>
          <p:txBody>
            <a:bodyPr wrap="square" rtlCol="0">
              <a:spAutoFit/>
            </a:bodyPr>
            <a:lstStyle/>
            <a:p>
              <a:r>
                <a:rPr lang="en-US" altLang="zh-CN" sz="6000" dirty="0">
                  <a:solidFill>
                    <a:srgbClr val="F2BB49"/>
                  </a:solidFill>
                  <a:latin typeface="HelveticaInserat-Roman-SemiB" pitchFamily="2" charset="0"/>
                </a:rPr>
                <a:t>03</a:t>
              </a:r>
              <a:endParaRPr lang="zh-CN" altLang="en-US" sz="6000" dirty="0">
                <a:solidFill>
                  <a:srgbClr val="F2BB49"/>
                </a:solidFill>
                <a:latin typeface="Helvetica-Narrow" pitchFamily="2" charset="0"/>
              </a:endParaRPr>
            </a:p>
          </p:txBody>
        </p:sp>
      </p:grpSp>
      <p:pic>
        <p:nvPicPr>
          <p:cNvPr id="2" name="图片 1"/>
          <p:cNvPicPr>
            <a:picLocks noChangeAspect="1"/>
          </p:cNvPicPr>
          <p:nvPr>
            <p:custDataLst>
              <p:tags r:id="rId4"/>
            </p:custDataLst>
          </p:nvPr>
        </p:nvPicPr>
        <p:blipFill>
          <a:blip r:embed="rId5"/>
          <a:stretch>
            <a:fillRect/>
          </a:stretch>
        </p:blipFill>
        <p:spPr>
          <a:xfrm>
            <a:off x="124460" y="1637030"/>
            <a:ext cx="5638800" cy="36004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9" name="梯形 28"/>
          <p:cNvSpPr/>
          <p:nvPr/>
        </p:nvSpPr>
        <p:spPr>
          <a:xfrm rot="10800000">
            <a:off x="1036320" y="-1"/>
            <a:ext cx="10119360" cy="4884516"/>
          </a:xfrm>
          <a:prstGeom prst="trapezoid">
            <a:avLst>
              <a:gd name="adj" fmla="val 18778"/>
            </a:avLst>
          </a:prstGeom>
          <a:blipFill dpi="0" rotWithShape="1">
            <a:blip r:embed="rId2"/>
            <a:srcRect/>
            <a:tile tx="0" ty="0" sx="68000" sy="6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梯形 27"/>
          <p:cNvSpPr/>
          <p:nvPr/>
        </p:nvSpPr>
        <p:spPr>
          <a:xfrm rot="10800000">
            <a:off x="1036320" y="0"/>
            <a:ext cx="10119360" cy="4884516"/>
          </a:xfrm>
          <a:prstGeom prst="trapezoid">
            <a:avLst>
              <a:gd name="adj" fmla="val 18778"/>
            </a:avLst>
          </a:prstGeom>
          <a:gradFill flip="none" rotWithShape="0">
            <a:gsLst>
              <a:gs pos="95000">
                <a:srgbClr val="003F43">
                  <a:alpha val="38000"/>
                </a:srgbClr>
              </a:gs>
              <a:gs pos="0">
                <a:srgbClr val="003F43">
                  <a:alpha val="90000"/>
                </a:srgbClr>
              </a:gs>
            </a:gsLst>
            <a:lin ang="12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1" name="图形 30"/>
          <p:cNvPicPr>
            <a:picLocks noChangeAspect="1"/>
          </p:cNvPicPr>
          <p:nvPr/>
        </p:nvPicPr>
        <p:blipFill>
          <a:blip r:embed="rId3"/>
          <a:stretch>
            <a:fillRect/>
          </a:stretch>
        </p:blipFill>
        <p:spPr>
          <a:xfrm>
            <a:off x="8844123" y="549275"/>
            <a:ext cx="2831940" cy="520356"/>
          </a:xfrm>
          <a:prstGeom prst="rect">
            <a:avLst/>
          </a:prstGeom>
        </p:spPr>
      </p:pic>
      <p:sp>
        <p:nvSpPr>
          <p:cNvPr id="32" name="梯形 31"/>
          <p:cNvSpPr/>
          <p:nvPr/>
        </p:nvSpPr>
        <p:spPr>
          <a:xfrm>
            <a:off x="1036320" y="3429000"/>
            <a:ext cx="10119360" cy="3429000"/>
          </a:xfrm>
          <a:prstGeom prst="trapezoid">
            <a:avLst>
              <a:gd name="adj" fmla="val 18778"/>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文本框 32"/>
          <p:cNvSpPr txBox="1"/>
          <p:nvPr/>
        </p:nvSpPr>
        <p:spPr>
          <a:xfrm>
            <a:off x="599440" y="4095115"/>
            <a:ext cx="4231640"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rPr>
              <a:t>Synthesis AI</a:t>
            </a:r>
            <a:endPar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300" normalizeH="0" baseline="0" noProof="0" dirty="0">
              <a:ln>
                <a:noFill/>
              </a:ln>
              <a:solidFill>
                <a:prstClr val="white"/>
              </a:solidFill>
              <a:effectLst/>
              <a:uLnTx/>
              <a:uFillTx/>
              <a:latin typeface="Lato Black" panose="020F0A02020204030203" pitchFamily="34" charset="0"/>
              <a:ea typeface="等线" panose="02010600030101010101" charset="-122"/>
              <a:cs typeface="+mn-cs"/>
            </a:endParaRPr>
          </a:p>
        </p:txBody>
      </p:sp>
      <p:sp>
        <p:nvSpPr>
          <p:cNvPr id="34" name="文本框 33"/>
          <p:cNvSpPr txBox="1"/>
          <p:nvPr/>
        </p:nvSpPr>
        <p:spPr>
          <a:xfrm>
            <a:off x="4710430" y="3574109"/>
            <a:ext cx="5138101" cy="2984500"/>
          </a:xfrm>
          <a:prstGeom prst="rect">
            <a:avLst/>
          </a:prstGeom>
          <a:noFill/>
        </p:spPr>
        <p:txBody>
          <a:bodyPr wrap="square" rtlCol="0">
            <a:spAutoFit/>
          </a:bodyPr>
          <a:lstStyle/>
          <a:p>
            <a:pPr lvl="0">
              <a:lnSpc>
                <a:spcPct val="150000"/>
              </a:lnSpc>
              <a:spcBef>
                <a:spcPts val="1200"/>
              </a:spcBef>
              <a:defRPr/>
            </a:pPr>
            <a:r>
              <a:rPr lang="en-US" altLang="zh-CN" sz="16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on-demand generation of diverse, photoreal, labeled facial and full-body data to support AI model development</a:t>
            </a:r>
            <a:endParaRPr lang="en-US" altLang="zh-CN" sz="16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lvl="0">
              <a:lnSpc>
                <a:spcPct val="150000"/>
              </a:lnSpc>
              <a:spcBef>
                <a:spcPts val="1200"/>
              </a:spcBef>
              <a:defRPr/>
            </a:pPr>
            <a:endParaRPr lang="en-US" altLang="zh-CN" sz="16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lvl="0">
              <a:lnSpc>
                <a:spcPct val="150000"/>
              </a:lnSpc>
              <a:spcBef>
                <a:spcPts val="1200"/>
              </a:spcBef>
              <a:defRPr/>
            </a:pPr>
            <a:r>
              <a:rPr lang="en-US" altLang="zh-CN" sz="16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3D Generative AI uses generative AI and visual effects pipelines to produce</a:t>
            </a:r>
            <a:r>
              <a:rPr lang="en-US" altLang="zh-CN" sz="1600" b="1"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 high-resolution, high-quality virtual digital humans that can be used for a variety of applications, including games, VR, film </a:t>
            </a:r>
            <a:r>
              <a:rPr lang="en-US" altLang="zh-CN" sz="16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and simulation</a:t>
            </a:r>
            <a:endParaRPr lang="en-US" altLang="zh-CN" sz="16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pic>
        <p:nvPicPr>
          <p:cNvPr id="2" name="图片 1"/>
          <p:cNvPicPr>
            <a:picLocks noChangeAspect="1"/>
          </p:cNvPicPr>
          <p:nvPr>
            <p:custDataLst>
              <p:tags r:id="rId4"/>
            </p:custDataLst>
          </p:nvPr>
        </p:nvPicPr>
        <p:blipFill>
          <a:blip r:embed="rId5"/>
          <a:stretch>
            <a:fillRect/>
          </a:stretch>
        </p:blipFill>
        <p:spPr>
          <a:xfrm>
            <a:off x="6492875" y="59055"/>
            <a:ext cx="5441950" cy="1781810"/>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1122680" y="340360"/>
            <a:ext cx="4973320" cy="28765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74308" y="271145"/>
            <a:ext cx="4854715" cy="1076325"/>
          </a:xfrm>
          <a:prstGeom prst="rect">
            <a:avLst/>
          </a:prstGeom>
          <a:noFill/>
        </p:spPr>
        <p:txBody>
          <a:bodyPr wrap="square" rtlCol="0">
            <a:spAutoFit/>
          </a:bodyPr>
          <a:lstStyle/>
          <a:p>
            <a:r>
              <a:rPr lang="en-US" altLang="zh-CN" sz="4800" dirty="0">
                <a:solidFill>
                  <a:srgbClr val="F2BB49"/>
                </a:solidFill>
                <a:latin typeface="HelveticaInserat-Roman-SemiB" pitchFamily="2" charset="0"/>
              </a:rPr>
              <a:t>Strength</a:t>
            </a:r>
            <a:endParaRPr lang="en-US" altLang="zh-CN" sz="4800" dirty="0">
              <a:solidFill>
                <a:srgbClr val="F2BB49"/>
              </a:solidFill>
              <a:latin typeface="HelveticaInserat-Roman-SemiB" pitchFamily="2" charset="0"/>
            </a:endParaRPr>
          </a:p>
          <a:p>
            <a:endParaRPr lang="zh-CN" altLang="en-US" sz="1600" spc="300" dirty="0">
              <a:solidFill>
                <a:schemeClr val="bg1"/>
              </a:solidFill>
              <a:latin typeface="Lato Black" panose="020F0A02020204030203" pitchFamily="34" charset="0"/>
            </a:endParaRPr>
          </a:p>
        </p:txBody>
      </p:sp>
      <p:pic>
        <p:nvPicPr>
          <p:cNvPr id="7" name="图形 6"/>
          <p:cNvPicPr>
            <a:picLocks noChangeAspect="1"/>
          </p:cNvPicPr>
          <p:nvPr/>
        </p:nvPicPr>
        <p:blipFill>
          <a:blip r:embed="rId2"/>
          <a:stretch>
            <a:fillRect/>
          </a:stretch>
        </p:blipFill>
        <p:spPr>
          <a:xfrm>
            <a:off x="8844123" y="549275"/>
            <a:ext cx="2831940" cy="520356"/>
          </a:xfrm>
          <a:prstGeom prst="rect">
            <a:avLst/>
          </a:prstGeom>
        </p:spPr>
      </p:pic>
      <p:sp>
        <p:nvSpPr>
          <p:cNvPr id="2" name="文本框 1"/>
          <p:cNvSpPr txBox="1"/>
          <p:nvPr/>
        </p:nvSpPr>
        <p:spPr>
          <a:xfrm>
            <a:off x="295910" y="1405255"/>
            <a:ext cx="4316095" cy="1814830"/>
          </a:xfrm>
          <a:prstGeom prst="rect">
            <a:avLst/>
          </a:prstGeom>
          <a:noFill/>
        </p:spPr>
        <p:txBody>
          <a:bodyPr wrap="square" rtlCol="0">
            <a:spAutoFit/>
          </a:bodyPr>
          <a:lstStyle/>
          <a:p>
            <a:pPr marL="342900" indent="-342900">
              <a:buAutoNum type="arabicPeriod"/>
            </a:pPr>
            <a:r>
              <a:rPr lang="en-US" altLang="zh-CN" sz="2800" b="1">
                <a:solidFill>
                  <a:schemeClr val="bg1"/>
                </a:solidFill>
              </a:rPr>
              <a:t>User-friendly interface</a:t>
            </a:r>
            <a:endParaRPr lang="en-US" altLang="zh-CN" sz="2800" b="1">
              <a:solidFill>
                <a:schemeClr val="bg1"/>
              </a:solidFill>
            </a:endParaRPr>
          </a:p>
          <a:p>
            <a:pPr marL="342900" indent="-342900">
              <a:buAutoNum type="arabicPeriod"/>
            </a:pPr>
            <a:endParaRPr lang="en-US" altLang="zh-CN" sz="2800" b="1">
              <a:solidFill>
                <a:schemeClr val="bg1"/>
              </a:solidFill>
            </a:endParaRPr>
          </a:p>
          <a:p>
            <a:pPr marL="342900" indent="-342900">
              <a:buAutoNum type="arabicPeriod"/>
            </a:pPr>
            <a:endParaRPr lang="en-US" altLang="zh-CN" sz="2800" b="1">
              <a:solidFill>
                <a:schemeClr val="bg1"/>
              </a:solidFill>
            </a:endParaRPr>
          </a:p>
          <a:p>
            <a:pPr marL="342900" indent="-342900">
              <a:buAutoNum type="arabicPeriod"/>
            </a:pPr>
            <a:r>
              <a:rPr lang="en-US" altLang="zh-CN" sz="2800" b="1">
                <a:solidFill>
                  <a:schemeClr val="bg1"/>
                </a:solidFill>
              </a:rPr>
              <a:t>synthetic data</a:t>
            </a:r>
            <a:endParaRPr lang="en-US" altLang="zh-CN" sz="2800" b="1">
              <a:solidFill>
                <a:schemeClr val="bg1"/>
              </a:solidFill>
            </a:endParaRPr>
          </a:p>
        </p:txBody>
      </p:sp>
      <p:sp>
        <p:nvSpPr>
          <p:cNvPr id="3" name="文本框 2"/>
          <p:cNvSpPr txBox="1"/>
          <p:nvPr/>
        </p:nvSpPr>
        <p:spPr>
          <a:xfrm>
            <a:off x="542925" y="3448050"/>
            <a:ext cx="4849495" cy="1568450"/>
          </a:xfrm>
          <a:prstGeom prst="rect">
            <a:avLst/>
          </a:prstGeom>
          <a:noFill/>
        </p:spPr>
        <p:txBody>
          <a:bodyPr wrap="square" rtlCol="0" anchor="t">
            <a:spAutoFit/>
          </a:bodyPr>
          <a:lstStyle/>
          <a:p>
            <a:r>
              <a:rPr lang="zh-CN" altLang="en-US" sz="2400">
                <a:solidFill>
                  <a:schemeClr val="bg1"/>
                </a:solidFill>
              </a:rPr>
              <a:t>(1) safety; </a:t>
            </a:r>
            <a:endParaRPr lang="zh-CN" altLang="en-US" sz="2400">
              <a:solidFill>
                <a:schemeClr val="bg1"/>
              </a:solidFill>
            </a:endParaRPr>
          </a:p>
          <a:p>
            <a:r>
              <a:rPr lang="zh-CN" altLang="en-US" sz="2400">
                <a:solidFill>
                  <a:schemeClr val="bg1"/>
                </a:solidFill>
              </a:rPr>
              <a:t>(2) high speed; </a:t>
            </a:r>
            <a:endParaRPr lang="zh-CN" altLang="en-US" sz="2400">
              <a:solidFill>
                <a:schemeClr val="bg1"/>
              </a:solidFill>
            </a:endParaRPr>
          </a:p>
          <a:p>
            <a:r>
              <a:rPr lang="zh-CN" altLang="en-US" sz="2400">
                <a:solidFill>
                  <a:schemeClr val="bg1"/>
                </a:solidFill>
              </a:rPr>
              <a:t>(3) reproducibility;</a:t>
            </a:r>
            <a:endParaRPr lang="zh-CN" altLang="en-US" sz="2400">
              <a:solidFill>
                <a:schemeClr val="bg1"/>
              </a:solidFill>
            </a:endParaRPr>
          </a:p>
          <a:p>
            <a:r>
              <a:rPr lang="zh-CN" altLang="en-US" sz="2400">
                <a:solidFill>
                  <a:schemeClr val="bg1"/>
                </a:solidFill>
              </a:rPr>
              <a:t>(4) low cost</a:t>
            </a:r>
            <a:endParaRPr lang="zh-CN" altLang="en-US" sz="2400">
              <a:solidFill>
                <a:schemeClr val="bg1"/>
              </a:solidFill>
            </a:endParaRPr>
          </a:p>
        </p:txBody>
      </p:sp>
      <p:pic>
        <p:nvPicPr>
          <p:cNvPr id="5" name="图片 4"/>
          <p:cNvPicPr>
            <a:picLocks noChangeAspect="1"/>
          </p:cNvPicPr>
          <p:nvPr>
            <p:custDataLst>
              <p:tags r:id="rId3"/>
            </p:custDataLst>
          </p:nvPr>
        </p:nvPicPr>
        <p:blipFill>
          <a:blip r:embed="rId4"/>
          <a:stretch>
            <a:fillRect/>
          </a:stretch>
        </p:blipFill>
        <p:spPr>
          <a:xfrm>
            <a:off x="848995" y="5652135"/>
            <a:ext cx="10267950" cy="102870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6379845" y="142240"/>
            <a:ext cx="5296535" cy="3077845"/>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6774180" y="3401695"/>
            <a:ext cx="4902200" cy="20688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err="1">
                <a:solidFill>
                  <a:srgbClr val="F2BB49"/>
                </a:solidFill>
                <a:latin typeface="HelveticaInserat-Roman-SemiB" pitchFamily="2" charset="0"/>
              </a:rPr>
              <a:t>DrQA</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516255" y="1466114"/>
            <a:ext cx="10675620" cy="2986267"/>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kumimoji="0" lang="en-US" altLang="zh-CN" sz="2000" b="0" i="0" u="none" strike="noStrike" kern="1200" cap="none" spc="0" normalizeH="0" baseline="0" noProof="0" dirty="0" err="1">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DrQA</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是一个应用于开放域问答的阅读理解系统。</a:t>
            </a:r>
            <a:r>
              <a:rPr kumimoji="0" lang="en-US" altLang="zh-CN" sz="2000" b="0" i="0" u="none" strike="noStrike" kern="1200" cap="none" spc="0" normalizeH="0" baseline="0" noProof="0" dirty="0" err="1">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DrQA</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特别针对“大规模机器阅读”</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(MRS)</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的任务。在这种设置中，我们正在可能非常大的非结构化文档语料库</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可能不是冗余的</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中搜索问题的答案。因此，系统必须将文档检索</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查找相关文档</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和文本的机器理解</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从这些文档中识别答案</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的挑战结合起来。</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50000"/>
              </a:lnSpc>
              <a:spcBef>
                <a:spcPts val="1400"/>
              </a:spcBef>
              <a:spcAft>
                <a:spcPts val="0"/>
              </a:spcAft>
              <a:buClrTx/>
              <a:buSzTx/>
              <a:buFontTx/>
              <a:buNone/>
              <a:defRPr/>
            </a:pPr>
            <a:r>
              <a:rPr kumimoji="0" lang="en-US" altLang="zh-CN" sz="2000" b="0" i="0" u="none" strike="noStrike" kern="1200" cap="none" spc="0" normalizeH="0" baseline="0" noProof="0" dirty="0" err="1">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DrQA</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主要由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Document retriever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和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Document Reader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组成。</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Document retriever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根据问题在</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Wikipedia</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中检索相关文章，</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Document Reader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在文章中找到相应的段落并提取答案。</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pic>
        <p:nvPicPr>
          <p:cNvPr id="7" name="图片 6"/>
          <p:cNvPicPr>
            <a:picLocks noChangeAspect="1"/>
          </p:cNvPicPr>
          <p:nvPr/>
        </p:nvPicPr>
        <p:blipFill>
          <a:blip r:embed="rId2"/>
          <a:stretch>
            <a:fillRect/>
          </a:stretch>
        </p:blipFill>
        <p:spPr>
          <a:xfrm>
            <a:off x="3075904" y="4526793"/>
            <a:ext cx="5801396" cy="18380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8" name="矩形 37"/>
          <p:cNvSpPr/>
          <p:nvPr/>
        </p:nvSpPr>
        <p:spPr>
          <a:xfrm>
            <a:off x="0" y="1704440"/>
            <a:ext cx="12192000" cy="5153560"/>
          </a:xfrm>
          <a:prstGeom prst="rect">
            <a:avLst/>
          </a:prstGeom>
          <a:gradFill>
            <a:gsLst>
              <a:gs pos="100000">
                <a:srgbClr val="003F43">
                  <a:lumMod val="95000"/>
                </a:srgbClr>
              </a:gs>
              <a:gs pos="0">
                <a:srgbClr val="003F4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p:cNvPicPr>
            <a:picLocks noChangeAspect="1"/>
          </p:cNvPicPr>
          <p:nvPr/>
        </p:nvPicPr>
        <p:blipFill>
          <a:blip r:embed="rId2"/>
          <a:stretch>
            <a:fillRect/>
          </a:stretch>
        </p:blipFill>
        <p:spPr>
          <a:xfrm>
            <a:off x="8844123" y="549275"/>
            <a:ext cx="2831940" cy="520356"/>
          </a:xfrm>
          <a:prstGeom prst="rect">
            <a:avLst/>
          </a:prstGeom>
        </p:spPr>
      </p:pic>
      <p:sp>
        <p:nvSpPr>
          <p:cNvPr id="5" name="文本框 4"/>
          <p:cNvSpPr txBox="1"/>
          <p:nvPr/>
        </p:nvSpPr>
        <p:spPr>
          <a:xfrm>
            <a:off x="516255" y="560705"/>
            <a:ext cx="8637905"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rPr>
              <a:t>Weakness and Threats</a:t>
            </a:r>
            <a:endPar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300" normalizeH="0" baseline="0" noProof="0" dirty="0">
              <a:ln>
                <a:noFill/>
              </a:ln>
              <a:solidFill>
                <a:prstClr val="white"/>
              </a:solidFill>
              <a:effectLst/>
              <a:uLnTx/>
              <a:uFillTx/>
              <a:latin typeface="Lato Black" panose="020F0A02020204030203" pitchFamily="34" charset="0"/>
              <a:ea typeface="等线" panose="02010600030101010101" charset="-122"/>
              <a:cs typeface="+mn-cs"/>
            </a:endParaRPr>
          </a:p>
        </p:txBody>
      </p:sp>
      <p:sp>
        <p:nvSpPr>
          <p:cNvPr id="7" name="îśľíḋè"/>
          <p:cNvSpPr/>
          <p:nvPr/>
        </p:nvSpPr>
        <p:spPr>
          <a:xfrm>
            <a:off x="2328352" y="2221378"/>
            <a:ext cx="7546382" cy="1329618"/>
          </a:xfrm>
          <a:custGeom>
            <a:avLst/>
            <a:gdLst>
              <a:gd name="connsiteX0" fmla="*/ 2304752 w 7483020"/>
              <a:gd name="connsiteY0" fmla="*/ 0 h 955562"/>
              <a:gd name="connsiteX1" fmla="*/ 5273675 w 7483020"/>
              <a:gd name="connsiteY1" fmla="*/ 0 h 955562"/>
              <a:gd name="connsiteX2" fmla="*/ 5347135 w 7483020"/>
              <a:gd name="connsiteY2" fmla="*/ 77709 h 955562"/>
              <a:gd name="connsiteX3" fmla="*/ 7391053 w 7483020"/>
              <a:gd name="connsiteY3" fmla="*/ 951657 h 955562"/>
              <a:gd name="connsiteX4" fmla="*/ 7483020 w 7483020"/>
              <a:gd name="connsiteY4" fmla="*/ 953893 h 955562"/>
              <a:gd name="connsiteX5" fmla="*/ 7483020 w 7483020"/>
              <a:gd name="connsiteY5" fmla="*/ 955562 h 955562"/>
              <a:gd name="connsiteX6" fmla="*/ 0 w 7483020"/>
              <a:gd name="connsiteY6" fmla="*/ 955562 h 955562"/>
              <a:gd name="connsiteX7" fmla="*/ 0 w 7483020"/>
              <a:gd name="connsiteY7" fmla="*/ 954902 h 955562"/>
              <a:gd name="connsiteX8" fmla="*/ 26953 w 7483020"/>
              <a:gd name="connsiteY8" fmla="*/ 955557 h 955562"/>
              <a:gd name="connsiteX9" fmla="*/ 2231292 w 7483020"/>
              <a:gd name="connsiteY9" fmla="*/ 77709 h 955562"/>
              <a:gd name="connsiteX0-1" fmla="*/ 2304752 w 7483020"/>
              <a:gd name="connsiteY0-2" fmla="*/ 184813 h 1140375"/>
              <a:gd name="connsiteX1-3" fmla="*/ 5273675 w 7483020"/>
              <a:gd name="connsiteY1-4" fmla="*/ 184813 h 1140375"/>
              <a:gd name="connsiteX2-5" fmla="*/ 5347135 w 7483020"/>
              <a:gd name="connsiteY2-6" fmla="*/ 262522 h 1140375"/>
              <a:gd name="connsiteX3-7" fmla="*/ 7391053 w 7483020"/>
              <a:gd name="connsiteY3-8" fmla="*/ 1136470 h 1140375"/>
              <a:gd name="connsiteX4-9" fmla="*/ 7483020 w 7483020"/>
              <a:gd name="connsiteY4-10" fmla="*/ 1138706 h 1140375"/>
              <a:gd name="connsiteX5-11" fmla="*/ 7483020 w 7483020"/>
              <a:gd name="connsiteY5-12" fmla="*/ 1140375 h 1140375"/>
              <a:gd name="connsiteX6-13" fmla="*/ 0 w 7483020"/>
              <a:gd name="connsiteY6-14" fmla="*/ 1140375 h 1140375"/>
              <a:gd name="connsiteX7-15" fmla="*/ 0 w 7483020"/>
              <a:gd name="connsiteY7-16" fmla="*/ 1139715 h 1140375"/>
              <a:gd name="connsiteX8-17" fmla="*/ 26953 w 7483020"/>
              <a:gd name="connsiteY8-18" fmla="*/ 1140370 h 1140375"/>
              <a:gd name="connsiteX9-19" fmla="*/ 2231292 w 7483020"/>
              <a:gd name="connsiteY9-20" fmla="*/ 262522 h 1140375"/>
              <a:gd name="connsiteX10" fmla="*/ 2304752 w 7483020"/>
              <a:gd name="connsiteY10" fmla="*/ 184813 h 1140375"/>
              <a:gd name="connsiteX0-21" fmla="*/ 2304752 w 7483020"/>
              <a:gd name="connsiteY0-22" fmla="*/ 191385 h 1146947"/>
              <a:gd name="connsiteX1-23" fmla="*/ 5273675 w 7483020"/>
              <a:gd name="connsiteY1-24" fmla="*/ 191385 h 1146947"/>
              <a:gd name="connsiteX2-25" fmla="*/ 5347135 w 7483020"/>
              <a:gd name="connsiteY2-26" fmla="*/ 269094 h 1146947"/>
              <a:gd name="connsiteX3-27" fmla="*/ 7391053 w 7483020"/>
              <a:gd name="connsiteY3-28" fmla="*/ 1143042 h 1146947"/>
              <a:gd name="connsiteX4-29" fmla="*/ 7483020 w 7483020"/>
              <a:gd name="connsiteY4-30" fmla="*/ 1145278 h 1146947"/>
              <a:gd name="connsiteX5-31" fmla="*/ 7483020 w 7483020"/>
              <a:gd name="connsiteY5-32" fmla="*/ 1146947 h 1146947"/>
              <a:gd name="connsiteX6-33" fmla="*/ 0 w 7483020"/>
              <a:gd name="connsiteY6-34" fmla="*/ 1146947 h 1146947"/>
              <a:gd name="connsiteX7-35" fmla="*/ 0 w 7483020"/>
              <a:gd name="connsiteY7-36" fmla="*/ 1146287 h 1146947"/>
              <a:gd name="connsiteX8-37" fmla="*/ 26953 w 7483020"/>
              <a:gd name="connsiteY8-38" fmla="*/ 1146942 h 1146947"/>
              <a:gd name="connsiteX9-39" fmla="*/ 2231292 w 7483020"/>
              <a:gd name="connsiteY9-40" fmla="*/ 269094 h 1146947"/>
              <a:gd name="connsiteX10-41" fmla="*/ 2304752 w 7483020"/>
              <a:gd name="connsiteY10-42" fmla="*/ 191385 h 1146947"/>
              <a:gd name="connsiteX0-43" fmla="*/ 2304752 w 7483020"/>
              <a:gd name="connsiteY0-44" fmla="*/ 191385 h 1146947"/>
              <a:gd name="connsiteX1-45" fmla="*/ 5273675 w 7483020"/>
              <a:gd name="connsiteY1-46" fmla="*/ 191385 h 1146947"/>
              <a:gd name="connsiteX2-47" fmla="*/ 5347135 w 7483020"/>
              <a:gd name="connsiteY2-48" fmla="*/ 269094 h 1146947"/>
              <a:gd name="connsiteX3-49" fmla="*/ 7391053 w 7483020"/>
              <a:gd name="connsiteY3-50" fmla="*/ 1143042 h 1146947"/>
              <a:gd name="connsiteX4-51" fmla="*/ 7483020 w 7483020"/>
              <a:gd name="connsiteY4-52" fmla="*/ 1145278 h 1146947"/>
              <a:gd name="connsiteX5-53" fmla="*/ 7483020 w 7483020"/>
              <a:gd name="connsiteY5-54" fmla="*/ 1146947 h 1146947"/>
              <a:gd name="connsiteX6-55" fmla="*/ 0 w 7483020"/>
              <a:gd name="connsiteY6-56" fmla="*/ 1146947 h 1146947"/>
              <a:gd name="connsiteX7-57" fmla="*/ 0 w 7483020"/>
              <a:gd name="connsiteY7-58" fmla="*/ 1146287 h 1146947"/>
              <a:gd name="connsiteX8-59" fmla="*/ 26953 w 7483020"/>
              <a:gd name="connsiteY8-60" fmla="*/ 1146942 h 1146947"/>
              <a:gd name="connsiteX9-61" fmla="*/ 2231292 w 7483020"/>
              <a:gd name="connsiteY9-62" fmla="*/ 269094 h 1146947"/>
              <a:gd name="connsiteX10-63" fmla="*/ 2304752 w 7483020"/>
              <a:gd name="connsiteY10-64" fmla="*/ 191385 h 1146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Lst>
            <a:rect l="l" t="t" r="r" b="b"/>
            <a:pathLst>
              <a:path w="7483020" h="1146947">
                <a:moveTo>
                  <a:pt x="2304752" y="191385"/>
                </a:moveTo>
                <a:lnTo>
                  <a:pt x="5273675" y="191385"/>
                </a:lnTo>
                <a:cubicBezTo>
                  <a:pt x="5298162" y="217288"/>
                  <a:pt x="4970654" y="-287012"/>
                  <a:pt x="5347135" y="269094"/>
                </a:cubicBezTo>
                <a:cubicBezTo>
                  <a:pt x="5723616" y="825200"/>
                  <a:pt x="6594048" y="1104200"/>
                  <a:pt x="7391053" y="1143042"/>
                </a:cubicBezTo>
                <a:lnTo>
                  <a:pt x="7483020" y="1145278"/>
                </a:lnTo>
                <a:lnTo>
                  <a:pt x="7483020" y="1146947"/>
                </a:lnTo>
                <a:lnTo>
                  <a:pt x="0" y="1146947"/>
                </a:lnTo>
                <a:lnTo>
                  <a:pt x="0" y="1146287"/>
                </a:lnTo>
                <a:lnTo>
                  <a:pt x="26953" y="1146942"/>
                </a:lnTo>
                <a:cubicBezTo>
                  <a:pt x="887801" y="1146942"/>
                  <a:pt x="1762403" y="840048"/>
                  <a:pt x="2231292" y="269094"/>
                </a:cubicBezTo>
                <a:cubicBezTo>
                  <a:pt x="2700181" y="-301860"/>
                  <a:pt x="2280265" y="217288"/>
                  <a:pt x="2304752" y="191385"/>
                </a:cubicBezTo>
                <a:close/>
              </a:path>
            </a:pathLst>
          </a:custGeom>
          <a:gradFill>
            <a:gsLst>
              <a:gs pos="50000">
                <a:srgbClr val="003F43"/>
              </a:gs>
              <a:gs pos="0">
                <a:srgbClr val="003F43">
                  <a:alpha val="0"/>
                </a:srgbClr>
              </a:gs>
              <a:gs pos="100000">
                <a:srgbClr val="003F4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bg1"/>
              </a:solidFill>
            </a:endParaRPr>
          </a:p>
        </p:txBody>
      </p:sp>
      <p:sp>
        <p:nvSpPr>
          <p:cNvPr id="14" name="ïṥḷîḋe"/>
          <p:cNvSpPr/>
          <p:nvPr/>
        </p:nvSpPr>
        <p:spPr>
          <a:xfrm>
            <a:off x="2532903" y="3631720"/>
            <a:ext cx="143899" cy="135887"/>
          </a:xfrm>
          <a:prstGeom prst="chevron">
            <a:avLst/>
          </a:prstGeom>
          <a:solidFill>
            <a:srgbClr val="FFC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bg1"/>
              </a:solidFill>
            </a:endParaRPr>
          </a:p>
        </p:txBody>
      </p:sp>
      <p:sp>
        <p:nvSpPr>
          <p:cNvPr id="15" name="îsľîḑé"/>
          <p:cNvSpPr/>
          <p:nvPr/>
        </p:nvSpPr>
        <p:spPr>
          <a:xfrm>
            <a:off x="4853408" y="3631720"/>
            <a:ext cx="143899" cy="135887"/>
          </a:xfrm>
          <a:prstGeom prst="chevron">
            <a:avLst/>
          </a:prstGeom>
          <a:solidFill>
            <a:srgbClr val="FFC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bg1"/>
              </a:solidFill>
            </a:endParaRPr>
          </a:p>
        </p:txBody>
      </p:sp>
      <p:sp>
        <p:nvSpPr>
          <p:cNvPr id="16" name="işļïḋé"/>
          <p:cNvSpPr/>
          <p:nvPr/>
        </p:nvSpPr>
        <p:spPr>
          <a:xfrm>
            <a:off x="7173913" y="3631720"/>
            <a:ext cx="143899" cy="135887"/>
          </a:xfrm>
          <a:prstGeom prst="chevron">
            <a:avLst/>
          </a:prstGeom>
          <a:solidFill>
            <a:srgbClr val="FFC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bg1"/>
              </a:solidFill>
            </a:endParaRPr>
          </a:p>
        </p:txBody>
      </p:sp>
      <p:sp>
        <p:nvSpPr>
          <p:cNvPr id="17" name="îṡlídè"/>
          <p:cNvSpPr/>
          <p:nvPr/>
        </p:nvSpPr>
        <p:spPr>
          <a:xfrm>
            <a:off x="9494419" y="3631720"/>
            <a:ext cx="143899" cy="135887"/>
          </a:xfrm>
          <a:prstGeom prst="chevron">
            <a:avLst/>
          </a:prstGeom>
          <a:solidFill>
            <a:srgbClr val="FFC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bg1"/>
              </a:solidFill>
            </a:endParaRPr>
          </a:p>
        </p:txBody>
      </p:sp>
      <p:sp>
        <p:nvSpPr>
          <p:cNvPr id="28" name="平行四边形 27"/>
          <p:cNvSpPr/>
          <p:nvPr/>
        </p:nvSpPr>
        <p:spPr>
          <a:xfrm>
            <a:off x="499745" y="3459480"/>
            <a:ext cx="2033905" cy="513715"/>
          </a:xfrm>
          <a:prstGeom prst="parallelogram">
            <a:avLst>
              <a:gd name="adj" fmla="val 18755"/>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bg1"/>
                </a:solidFill>
                <a:latin typeface="Lato Black" panose="020F0A02020204030203" pitchFamily="34" charset="0"/>
                <a:ea typeface="思源黑体 CN Light" panose="020B0300000000000000" pitchFamily="34" charset="-122"/>
                <a:cs typeface="Open Sans" panose="020B0606030504020204" pitchFamily="34" charset="0"/>
              </a:rPr>
              <a:t>Competition</a:t>
            </a:r>
            <a:endParaRPr lang="en-US" altLang="zh-CN" dirty="0">
              <a:solidFill>
                <a:schemeClr val="bg1"/>
              </a:solidFill>
              <a:latin typeface="Lato Black" panose="020F0A02020204030203" pitchFamily="34" charset="0"/>
              <a:ea typeface="思源黑体 CN Light" panose="020B0300000000000000" pitchFamily="34" charset="-122"/>
              <a:cs typeface="Open Sans" panose="020B0606030504020204" pitchFamily="34" charset="0"/>
            </a:endParaRPr>
          </a:p>
        </p:txBody>
      </p:sp>
      <p:sp>
        <p:nvSpPr>
          <p:cNvPr id="29" name="平行四边形 28"/>
          <p:cNvSpPr/>
          <p:nvPr/>
        </p:nvSpPr>
        <p:spPr>
          <a:xfrm>
            <a:off x="2850939" y="3459350"/>
            <a:ext cx="1879889" cy="513510"/>
          </a:xfrm>
          <a:prstGeom prst="parallelogram">
            <a:avLst>
              <a:gd name="adj" fmla="val 18755"/>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a:solidFill>
                  <a:schemeClr val="bg1"/>
                </a:solidFill>
                <a:latin typeface="Lato Black" panose="020F0A02020204030203" pitchFamily="34" charset="0"/>
                <a:ea typeface="思源黑体 CN Light" panose="020B0300000000000000" pitchFamily="34" charset="-122"/>
                <a:cs typeface="Open Sans" panose="020B0606030504020204" pitchFamily="34" charset="0"/>
              </a:rPr>
              <a:t>Privacy concerns</a:t>
            </a:r>
            <a:endParaRPr lang="en-US" altLang="zh-CN">
              <a:solidFill>
                <a:schemeClr val="bg1"/>
              </a:solidFill>
              <a:latin typeface="Lato Black" panose="020F0A02020204030203" pitchFamily="34" charset="0"/>
              <a:ea typeface="思源黑体 CN Light" panose="020B0300000000000000" pitchFamily="34" charset="-122"/>
              <a:cs typeface="Open Sans" panose="020B0606030504020204" pitchFamily="34" charset="0"/>
            </a:endParaRPr>
          </a:p>
        </p:txBody>
      </p:sp>
      <p:sp>
        <p:nvSpPr>
          <p:cNvPr id="30" name="平行四边形 29"/>
          <p:cNvSpPr/>
          <p:nvPr/>
        </p:nvSpPr>
        <p:spPr>
          <a:xfrm>
            <a:off x="4951095" y="3459480"/>
            <a:ext cx="2205990" cy="513715"/>
          </a:xfrm>
          <a:prstGeom prst="parallelogram">
            <a:avLst>
              <a:gd name="adj" fmla="val 18755"/>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a:solidFill>
                  <a:schemeClr val="bg1"/>
                </a:solidFill>
                <a:latin typeface="Lato Black" panose="020F0A02020204030203" pitchFamily="34" charset="0"/>
                <a:ea typeface="思源黑体 CN Light" panose="020B0300000000000000" pitchFamily="34" charset="-122"/>
                <a:cs typeface="Open Sans" panose="020B0606030504020204" pitchFamily="34" charset="0"/>
              </a:rPr>
              <a:t>Rapidly changing technology</a:t>
            </a:r>
            <a:endParaRPr lang="en-US" altLang="zh-CN">
              <a:solidFill>
                <a:schemeClr val="bg1"/>
              </a:solidFill>
              <a:latin typeface="Lato Black" panose="020F0A02020204030203" pitchFamily="34" charset="0"/>
              <a:ea typeface="思源黑体 CN Light" panose="020B0300000000000000" pitchFamily="34" charset="-122"/>
              <a:cs typeface="Open Sans" panose="020B0606030504020204" pitchFamily="34" charset="0"/>
            </a:endParaRPr>
          </a:p>
        </p:txBody>
      </p:sp>
      <p:sp>
        <p:nvSpPr>
          <p:cNvPr id="31" name="平行四边形 30"/>
          <p:cNvSpPr/>
          <p:nvPr/>
        </p:nvSpPr>
        <p:spPr>
          <a:xfrm>
            <a:off x="7461172" y="3459350"/>
            <a:ext cx="1879889" cy="513510"/>
          </a:xfrm>
          <a:prstGeom prst="parallelogram">
            <a:avLst>
              <a:gd name="adj" fmla="val 18755"/>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a:solidFill>
                  <a:schemeClr val="bg1"/>
                </a:solidFill>
                <a:latin typeface="Lato Black" panose="020F0A02020204030203" pitchFamily="34" charset="0"/>
                <a:ea typeface="思源黑体 CN Light" panose="020B0300000000000000" pitchFamily="34" charset="-122"/>
                <a:cs typeface="Open Sans" panose="020B0606030504020204" pitchFamily="34" charset="0"/>
              </a:rPr>
              <a:t>New entrant</a:t>
            </a:r>
            <a:endParaRPr lang="en-US" altLang="zh-CN">
              <a:solidFill>
                <a:schemeClr val="bg1"/>
              </a:solidFill>
              <a:latin typeface="Lato Black" panose="020F0A02020204030203" pitchFamily="34" charset="0"/>
              <a:ea typeface="思源黑体 CN Light" panose="020B0300000000000000" pitchFamily="34" charset="-122"/>
              <a:cs typeface="Open Sans" panose="020B0606030504020204" pitchFamily="34" charset="0"/>
            </a:endParaRPr>
          </a:p>
        </p:txBody>
      </p:sp>
      <p:sp>
        <p:nvSpPr>
          <p:cNvPr id="32" name="平行四边形 31"/>
          <p:cNvSpPr/>
          <p:nvPr/>
        </p:nvSpPr>
        <p:spPr>
          <a:xfrm>
            <a:off x="9754477" y="3459350"/>
            <a:ext cx="1879889" cy="513510"/>
          </a:xfrm>
          <a:prstGeom prst="parallelogram">
            <a:avLst>
              <a:gd name="adj" fmla="val 18755"/>
            </a:avLst>
          </a:pr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a:solidFill>
                  <a:schemeClr val="bg1"/>
                </a:solidFill>
                <a:latin typeface="Lato Black" panose="020F0A02020204030203" pitchFamily="34" charset="0"/>
                <a:ea typeface="思源黑体 CN Light" panose="020B0300000000000000" pitchFamily="34" charset="-122"/>
                <a:cs typeface="Open Sans" panose="020B0606030504020204" pitchFamily="34" charset="0"/>
              </a:rPr>
              <a:t>Limited offerings</a:t>
            </a:r>
            <a:endParaRPr lang="en-US" altLang="zh-CN">
              <a:solidFill>
                <a:schemeClr val="bg1"/>
              </a:solidFill>
              <a:latin typeface="Lato Black" panose="020F0A02020204030203" pitchFamily="34" charset="0"/>
              <a:ea typeface="思源黑体 CN Light" panose="020B0300000000000000" pitchFamily="34" charset="-122"/>
              <a:cs typeface="Open Sans" panose="020B0606030504020204" pitchFamily="34" charset="0"/>
            </a:endParaRPr>
          </a:p>
        </p:txBody>
      </p:sp>
      <p:sp>
        <p:nvSpPr>
          <p:cNvPr id="36" name="文本框 35"/>
          <p:cNvSpPr txBox="1"/>
          <p:nvPr/>
        </p:nvSpPr>
        <p:spPr>
          <a:xfrm>
            <a:off x="7317740" y="4134485"/>
            <a:ext cx="1992630" cy="1060450"/>
          </a:xfrm>
          <a:prstGeom prst="rect">
            <a:avLst/>
          </a:prstGeom>
          <a:noFill/>
        </p:spPr>
        <p:txBody>
          <a:bodyPr wrap="square" rtlCol="0">
            <a:spAutoFit/>
          </a:bodyPr>
          <a:lstStyle/>
          <a:p>
            <a:pPr lvl="0" algn="ctr">
              <a:lnSpc>
                <a:spcPct val="150000"/>
              </a:lnSpc>
              <a:spcBef>
                <a:spcPts val="1200"/>
              </a:spcBef>
              <a:defRPr/>
            </a:pPr>
            <a:r>
              <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does not have the same brand recognition or market share</a:t>
            </a:r>
            <a:endPar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37" name="文本框 36"/>
          <p:cNvSpPr txBox="1"/>
          <p:nvPr/>
        </p:nvSpPr>
        <p:spPr>
          <a:xfrm>
            <a:off x="9754477" y="4134307"/>
            <a:ext cx="1863610" cy="1060450"/>
          </a:xfrm>
          <a:prstGeom prst="rect">
            <a:avLst/>
          </a:prstGeom>
          <a:noFill/>
        </p:spPr>
        <p:txBody>
          <a:bodyPr wrap="square" rtlCol="0">
            <a:spAutoFit/>
          </a:bodyPr>
          <a:lstStyle/>
          <a:p>
            <a:pPr lvl="0" algn="ctr">
              <a:lnSpc>
                <a:spcPct val="150000"/>
              </a:lnSpc>
              <a:spcBef>
                <a:spcPts val="1200"/>
              </a:spcBef>
              <a:defRPr/>
            </a:pPr>
            <a:r>
              <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focused on humanAPI and content optimization</a:t>
            </a:r>
            <a:endPar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65735" y="114268"/>
            <a:ext cx="12192000" cy="6962172"/>
          </a:xfrm>
          <a:prstGeom prst="rect">
            <a:avLst/>
          </a:prstGeom>
          <a:gradFill>
            <a:gsLst>
              <a:gs pos="100000">
                <a:srgbClr val="003F43">
                  <a:lumMod val="95000"/>
                </a:srgbClr>
              </a:gs>
              <a:gs pos="0">
                <a:srgbClr val="003F4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形 2"/>
          <p:cNvPicPr>
            <a:picLocks noChangeAspect="1"/>
          </p:cNvPicPr>
          <p:nvPr/>
        </p:nvPicPr>
        <p:blipFill>
          <a:blip r:embed="rId2"/>
          <a:stretch>
            <a:fillRect/>
          </a:stretch>
        </p:blipFill>
        <p:spPr>
          <a:xfrm>
            <a:off x="8844123" y="549275"/>
            <a:ext cx="2831940" cy="520356"/>
          </a:xfrm>
          <a:prstGeom prst="rect">
            <a:avLst/>
          </a:prstGeom>
        </p:spPr>
      </p:pic>
      <p:sp>
        <p:nvSpPr>
          <p:cNvPr id="4" name="文本框 3"/>
          <p:cNvSpPr txBox="1"/>
          <p:nvPr/>
        </p:nvSpPr>
        <p:spPr>
          <a:xfrm>
            <a:off x="515938" y="560850"/>
            <a:ext cx="485471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rPr>
              <a:t>Opportunities</a:t>
            </a:r>
            <a:endParaRPr kumimoji="0" lang="zh-CN" altLang="en-US" sz="1600" b="0" i="0" u="none" strike="noStrike" kern="1200" cap="none" spc="300" normalizeH="0" baseline="0" noProof="0" dirty="0">
              <a:ln>
                <a:noFill/>
              </a:ln>
              <a:solidFill>
                <a:prstClr val="white"/>
              </a:solidFill>
              <a:effectLst/>
              <a:uLnTx/>
              <a:uFillTx/>
              <a:latin typeface="Lato Black" panose="020F0A02020204030203" pitchFamily="34" charset="0"/>
              <a:ea typeface="等线" panose="02010600030101010101" charset="-122"/>
              <a:cs typeface="+mn-cs"/>
            </a:endParaRPr>
          </a:p>
        </p:txBody>
      </p:sp>
      <p:grpSp>
        <p:nvGrpSpPr>
          <p:cNvPr id="53" name="组合 52"/>
          <p:cNvGrpSpPr/>
          <p:nvPr/>
        </p:nvGrpSpPr>
        <p:grpSpPr>
          <a:xfrm>
            <a:off x="2943295" y="5539527"/>
            <a:ext cx="4178668" cy="691603"/>
            <a:chOff x="577769" y="5539527"/>
            <a:chExt cx="4178668" cy="691603"/>
          </a:xfrm>
        </p:grpSpPr>
        <p:sp>
          <p:nvSpPr>
            <p:cNvPr id="6" name="îṡḻíďê"/>
            <p:cNvSpPr/>
            <p:nvPr/>
          </p:nvSpPr>
          <p:spPr bwMode="auto">
            <a:xfrm>
              <a:off x="577769" y="5539527"/>
              <a:ext cx="2186090" cy="331821"/>
            </a:xfrm>
            <a:custGeom>
              <a:avLst/>
              <a:gdLst>
                <a:gd name="T0" fmla="*/ 35 w 1474"/>
                <a:gd name="T1" fmla="*/ 229 h 230"/>
                <a:gd name="T2" fmla="*/ 222 w 1474"/>
                <a:gd name="T3" fmla="*/ 94 h 230"/>
                <a:gd name="T4" fmla="*/ 1474 w 1474"/>
                <a:gd name="T5" fmla="*/ 23 h 230"/>
                <a:gd name="T6" fmla="*/ 588 w 1474"/>
                <a:gd name="T7" fmla="*/ 83 h 230"/>
                <a:gd name="T8" fmla="*/ 454 w 1474"/>
                <a:gd name="T9" fmla="*/ 230 h 230"/>
                <a:gd name="T10" fmla="*/ 35 w 1474"/>
                <a:gd name="T11" fmla="*/ 229 h 230"/>
              </a:gdLst>
              <a:ahLst/>
              <a:cxnLst>
                <a:cxn ang="0">
                  <a:pos x="T0" y="T1"/>
                </a:cxn>
                <a:cxn ang="0">
                  <a:pos x="T2" y="T3"/>
                </a:cxn>
                <a:cxn ang="0">
                  <a:pos x="T4" y="T5"/>
                </a:cxn>
                <a:cxn ang="0">
                  <a:pos x="T6" y="T7"/>
                </a:cxn>
                <a:cxn ang="0">
                  <a:pos x="T8" y="T9"/>
                </a:cxn>
                <a:cxn ang="0">
                  <a:pos x="T10" y="T11"/>
                </a:cxn>
              </a:cxnLst>
              <a:rect l="0" t="0" r="r" b="b"/>
              <a:pathLst>
                <a:path w="1474" h="230">
                  <a:moveTo>
                    <a:pt x="35" y="229"/>
                  </a:moveTo>
                  <a:cubicBezTo>
                    <a:pt x="0" y="183"/>
                    <a:pt x="57" y="136"/>
                    <a:pt x="222" y="94"/>
                  </a:cubicBezTo>
                  <a:cubicBezTo>
                    <a:pt x="509" y="22"/>
                    <a:pt x="988" y="0"/>
                    <a:pt x="1474" y="23"/>
                  </a:cubicBezTo>
                  <a:cubicBezTo>
                    <a:pt x="1126" y="12"/>
                    <a:pt x="794" y="31"/>
                    <a:pt x="588" y="83"/>
                  </a:cubicBezTo>
                  <a:cubicBezTo>
                    <a:pt x="419" y="126"/>
                    <a:pt x="380" y="179"/>
                    <a:pt x="454" y="230"/>
                  </a:cubicBezTo>
                  <a:lnTo>
                    <a:pt x="35" y="229"/>
                  </a:lnTo>
                  <a:close/>
                </a:path>
              </a:pathLst>
            </a:custGeom>
            <a:solidFill>
              <a:schemeClr val="tx1">
                <a:lumMod val="95000"/>
                <a:lumOff val="5000"/>
                <a:alpha val="38000"/>
              </a:schemeClr>
            </a:solidFill>
            <a:ln w="13" cap="flat">
              <a:noFill/>
              <a:prstDash val="solid"/>
              <a:miter lim="800000"/>
            </a:ln>
          </p:spPr>
          <p:txBody>
            <a:bodyPr vert="horz" wrap="square" lIns="91440" tIns="45720" rIns="91440" bIns="45720" numCol="1" anchor="t" anchorCtr="0" compatLnSpc="1">
              <a:normAutofit fontScale="92500" lnSpcReduction="10000"/>
            </a:bodyPr>
            <a:lstStyle/>
            <a:p>
              <a:pPr defTabSz="914400">
                <a:defRPr/>
              </a:pPr>
              <a:endParaRPr lang="en-US" kern="0">
                <a:solidFill>
                  <a:schemeClr val="tx1">
                    <a:lumMod val="65000"/>
                    <a:lumOff val="35000"/>
                  </a:schemeClr>
                </a:solidFill>
              </a:endParaRPr>
            </a:p>
          </p:txBody>
        </p:sp>
        <p:sp>
          <p:nvSpPr>
            <p:cNvPr id="7" name="íşľîḍe"/>
            <p:cNvSpPr/>
            <p:nvPr/>
          </p:nvSpPr>
          <p:spPr bwMode="auto">
            <a:xfrm>
              <a:off x="637163" y="5878804"/>
              <a:ext cx="1327748" cy="259119"/>
            </a:xfrm>
            <a:custGeom>
              <a:avLst/>
              <a:gdLst>
                <a:gd name="T0" fmla="*/ 685 w 895"/>
                <a:gd name="T1" fmla="*/ 180 h 180"/>
                <a:gd name="T2" fmla="*/ 0 w 895"/>
                <a:gd name="T3" fmla="*/ 0 h 180"/>
                <a:gd name="T4" fmla="*/ 425 w 895"/>
                <a:gd name="T5" fmla="*/ 1 h 180"/>
                <a:gd name="T6" fmla="*/ 892 w 895"/>
                <a:gd name="T7" fmla="*/ 117 h 180"/>
                <a:gd name="T8" fmla="*/ 895 w 895"/>
                <a:gd name="T9" fmla="*/ 117 h 180"/>
                <a:gd name="T10" fmla="*/ 685 w 895"/>
                <a:gd name="T11" fmla="*/ 180 h 180"/>
              </a:gdLst>
              <a:ahLst/>
              <a:cxnLst>
                <a:cxn ang="0">
                  <a:pos x="T0" y="T1"/>
                </a:cxn>
                <a:cxn ang="0">
                  <a:pos x="T2" y="T3"/>
                </a:cxn>
                <a:cxn ang="0">
                  <a:pos x="T4" y="T5"/>
                </a:cxn>
                <a:cxn ang="0">
                  <a:pos x="T6" y="T7"/>
                </a:cxn>
                <a:cxn ang="0">
                  <a:pos x="T8" y="T9"/>
                </a:cxn>
                <a:cxn ang="0">
                  <a:pos x="T10" y="T11"/>
                </a:cxn>
              </a:cxnLst>
              <a:rect l="0" t="0" r="r" b="b"/>
              <a:pathLst>
                <a:path w="895" h="180">
                  <a:moveTo>
                    <a:pt x="685" y="180"/>
                  </a:moveTo>
                  <a:cubicBezTo>
                    <a:pt x="309" y="131"/>
                    <a:pt x="63" y="66"/>
                    <a:pt x="0" y="0"/>
                  </a:cubicBezTo>
                  <a:lnTo>
                    <a:pt x="425" y="1"/>
                  </a:lnTo>
                  <a:cubicBezTo>
                    <a:pt x="499" y="45"/>
                    <a:pt x="658" y="86"/>
                    <a:pt x="892" y="117"/>
                  </a:cubicBezTo>
                  <a:lnTo>
                    <a:pt x="895" y="117"/>
                  </a:lnTo>
                  <a:lnTo>
                    <a:pt x="685" y="180"/>
                  </a:lnTo>
                  <a:close/>
                </a:path>
              </a:pathLst>
            </a:custGeom>
            <a:solidFill>
              <a:schemeClr val="tx1">
                <a:lumMod val="95000"/>
                <a:lumOff val="5000"/>
                <a:alpha val="38000"/>
              </a:schemeClr>
            </a:solidFill>
            <a:ln w="13" cap="flat">
              <a:noFill/>
              <a:prstDash val="solid"/>
              <a:miter lim="800000"/>
            </a:ln>
          </p:spPr>
          <p:txBody>
            <a:bodyPr vert="horz" wrap="square" lIns="91440" tIns="45720" rIns="91440" bIns="45720" numCol="1" anchor="t" anchorCtr="0" compatLnSpc="1">
              <a:normAutofit fontScale="70000" lnSpcReduction="20000"/>
            </a:bodyPr>
            <a:lstStyle/>
            <a:p>
              <a:pPr defTabSz="914400">
                <a:defRPr/>
              </a:pPr>
              <a:endParaRPr lang="en-US" kern="0">
                <a:solidFill>
                  <a:schemeClr val="tx1">
                    <a:lumMod val="65000"/>
                    <a:lumOff val="35000"/>
                  </a:schemeClr>
                </a:solidFill>
              </a:endParaRPr>
            </a:p>
          </p:txBody>
        </p:sp>
        <p:sp>
          <p:nvSpPr>
            <p:cNvPr id="8" name="iślïḍe"/>
            <p:cNvSpPr/>
            <p:nvPr/>
          </p:nvSpPr>
          <p:spPr bwMode="auto">
            <a:xfrm>
              <a:off x="1689015" y="6052171"/>
              <a:ext cx="1553829" cy="178959"/>
            </a:xfrm>
            <a:custGeom>
              <a:avLst/>
              <a:gdLst>
                <a:gd name="T0" fmla="*/ 1048 w 1048"/>
                <a:gd name="T1" fmla="*/ 119 h 124"/>
                <a:gd name="T2" fmla="*/ 0 w 1048"/>
                <a:gd name="T3" fmla="*/ 63 h 124"/>
                <a:gd name="T4" fmla="*/ 210 w 1048"/>
                <a:gd name="T5" fmla="*/ 0 h 124"/>
                <a:gd name="T6" fmla="*/ 969 w 1048"/>
                <a:gd name="T7" fmla="*/ 40 h 124"/>
                <a:gd name="T8" fmla="*/ 1048 w 1048"/>
                <a:gd name="T9" fmla="*/ 119 h 124"/>
              </a:gdLst>
              <a:ahLst/>
              <a:cxnLst>
                <a:cxn ang="0">
                  <a:pos x="T0" y="T1"/>
                </a:cxn>
                <a:cxn ang="0">
                  <a:pos x="T2" y="T3"/>
                </a:cxn>
                <a:cxn ang="0">
                  <a:pos x="T4" y="T5"/>
                </a:cxn>
                <a:cxn ang="0">
                  <a:pos x="T6" y="T7"/>
                </a:cxn>
                <a:cxn ang="0">
                  <a:pos x="T8" y="T9"/>
                </a:cxn>
              </a:cxnLst>
              <a:rect l="0" t="0" r="r" b="b"/>
              <a:pathLst>
                <a:path w="1048" h="124">
                  <a:moveTo>
                    <a:pt x="1048" y="119"/>
                  </a:moveTo>
                  <a:cubicBezTo>
                    <a:pt x="710" y="124"/>
                    <a:pt x="336" y="106"/>
                    <a:pt x="0" y="63"/>
                  </a:cubicBezTo>
                  <a:lnTo>
                    <a:pt x="210" y="0"/>
                  </a:lnTo>
                  <a:cubicBezTo>
                    <a:pt x="447" y="30"/>
                    <a:pt x="717" y="42"/>
                    <a:pt x="969" y="40"/>
                  </a:cubicBezTo>
                  <a:lnTo>
                    <a:pt x="1048" y="119"/>
                  </a:lnTo>
                  <a:close/>
                </a:path>
              </a:pathLst>
            </a:custGeom>
            <a:solidFill>
              <a:schemeClr val="tx1">
                <a:lumMod val="95000"/>
                <a:lumOff val="5000"/>
                <a:alpha val="38000"/>
              </a:schemeClr>
            </a:solidFill>
            <a:ln w="13" cap="flat">
              <a:noFill/>
              <a:prstDash val="solid"/>
              <a:miter lim="800000"/>
            </a:ln>
          </p:spPr>
          <p:txBody>
            <a:bodyPr vert="horz" wrap="square" lIns="91440" tIns="45720" rIns="91440" bIns="45720" numCol="1" anchor="t" anchorCtr="0" compatLnSpc="1">
              <a:normAutofit fontScale="32500" lnSpcReduction="20000"/>
            </a:bodyPr>
            <a:lstStyle/>
            <a:p>
              <a:pPr defTabSz="914400">
                <a:defRPr/>
              </a:pPr>
              <a:endParaRPr lang="en-US" kern="0">
                <a:solidFill>
                  <a:schemeClr val="tx1">
                    <a:lumMod val="65000"/>
                    <a:lumOff val="35000"/>
                  </a:schemeClr>
                </a:solidFill>
              </a:endParaRPr>
            </a:p>
          </p:txBody>
        </p:sp>
        <p:sp>
          <p:nvSpPr>
            <p:cNvPr id="9" name="işlîďe"/>
            <p:cNvSpPr/>
            <p:nvPr/>
          </p:nvSpPr>
          <p:spPr bwMode="auto">
            <a:xfrm>
              <a:off x="3175786" y="5986926"/>
              <a:ext cx="1513594" cy="236749"/>
            </a:xfrm>
            <a:custGeom>
              <a:avLst/>
              <a:gdLst>
                <a:gd name="T0" fmla="*/ 1021 w 1021"/>
                <a:gd name="T1" fmla="*/ 12 h 164"/>
                <a:gd name="T2" fmla="*/ 834 w 1021"/>
                <a:gd name="T3" fmla="*/ 91 h 164"/>
                <a:gd name="T4" fmla="*/ 79 w 1021"/>
                <a:gd name="T5" fmla="*/ 164 h 164"/>
                <a:gd name="T6" fmla="*/ 0 w 1021"/>
                <a:gd name="T7" fmla="*/ 84 h 164"/>
                <a:gd name="T8" fmla="*/ 698 w 1021"/>
                <a:gd name="T9" fmla="*/ 14 h 164"/>
                <a:gd name="T10" fmla="*/ 747 w 1021"/>
                <a:gd name="T11" fmla="*/ 0 h 164"/>
                <a:gd name="T12" fmla="*/ 1021 w 1021"/>
                <a:gd name="T13" fmla="*/ 12 h 164"/>
              </a:gdLst>
              <a:ahLst/>
              <a:cxnLst>
                <a:cxn ang="0">
                  <a:pos x="T0" y="T1"/>
                </a:cxn>
                <a:cxn ang="0">
                  <a:pos x="T2" y="T3"/>
                </a:cxn>
                <a:cxn ang="0">
                  <a:pos x="T4" y="T5"/>
                </a:cxn>
                <a:cxn ang="0">
                  <a:pos x="T6" y="T7"/>
                </a:cxn>
                <a:cxn ang="0">
                  <a:pos x="T8" y="T9"/>
                </a:cxn>
                <a:cxn ang="0">
                  <a:pos x="T10" y="T11"/>
                </a:cxn>
                <a:cxn ang="0">
                  <a:pos x="T12" y="T13"/>
                </a:cxn>
              </a:cxnLst>
              <a:rect l="0" t="0" r="r" b="b"/>
              <a:pathLst>
                <a:path w="1021" h="164">
                  <a:moveTo>
                    <a:pt x="1021" y="12"/>
                  </a:moveTo>
                  <a:cubicBezTo>
                    <a:pt x="998" y="41"/>
                    <a:pt x="937" y="68"/>
                    <a:pt x="834" y="91"/>
                  </a:cubicBezTo>
                  <a:cubicBezTo>
                    <a:pt x="649" y="133"/>
                    <a:pt x="380" y="158"/>
                    <a:pt x="79" y="164"/>
                  </a:cubicBezTo>
                  <a:lnTo>
                    <a:pt x="0" y="84"/>
                  </a:lnTo>
                  <a:cubicBezTo>
                    <a:pt x="279" y="80"/>
                    <a:pt x="534" y="56"/>
                    <a:pt x="698" y="14"/>
                  </a:cubicBezTo>
                  <a:cubicBezTo>
                    <a:pt x="716" y="10"/>
                    <a:pt x="732" y="5"/>
                    <a:pt x="747" y="0"/>
                  </a:cubicBezTo>
                  <a:lnTo>
                    <a:pt x="1021" y="12"/>
                  </a:lnTo>
                  <a:close/>
                </a:path>
              </a:pathLst>
            </a:custGeom>
            <a:solidFill>
              <a:schemeClr val="tx1">
                <a:lumMod val="95000"/>
                <a:lumOff val="5000"/>
                <a:alpha val="38000"/>
              </a:schemeClr>
            </a:solidFill>
            <a:ln w="13" cap="flat">
              <a:noFill/>
              <a:prstDash val="solid"/>
              <a:miter lim="800000"/>
            </a:ln>
          </p:spPr>
          <p:txBody>
            <a:bodyPr vert="horz" wrap="square" lIns="91440" tIns="45720" rIns="91440" bIns="45720" numCol="1" anchor="t" anchorCtr="0" compatLnSpc="1">
              <a:normAutofit fontScale="62500" lnSpcReduction="20000"/>
            </a:bodyPr>
            <a:lstStyle/>
            <a:p>
              <a:pPr defTabSz="914400">
                <a:defRPr/>
              </a:pPr>
              <a:endParaRPr lang="en-US" kern="0">
                <a:solidFill>
                  <a:schemeClr val="tx1">
                    <a:lumMod val="65000"/>
                    <a:lumOff val="35000"/>
                  </a:schemeClr>
                </a:solidFill>
              </a:endParaRPr>
            </a:p>
          </p:txBody>
        </p:sp>
        <p:sp>
          <p:nvSpPr>
            <p:cNvPr id="10" name="íṡľíḍé"/>
            <p:cNvSpPr/>
            <p:nvPr/>
          </p:nvSpPr>
          <p:spPr bwMode="auto">
            <a:xfrm>
              <a:off x="4020716" y="5699845"/>
              <a:ext cx="735721" cy="294537"/>
            </a:xfrm>
            <a:custGeom>
              <a:avLst/>
              <a:gdLst>
                <a:gd name="T0" fmla="*/ 0 w 496"/>
                <a:gd name="T1" fmla="*/ 0 h 205"/>
                <a:gd name="T2" fmla="*/ 456 w 496"/>
                <a:gd name="T3" fmla="*/ 205 h 205"/>
                <a:gd name="T4" fmla="*/ 197 w 496"/>
                <a:gd name="T5" fmla="*/ 194 h 205"/>
                <a:gd name="T6" fmla="*/ 0 w 496"/>
                <a:gd name="T7" fmla="*/ 0 h 205"/>
              </a:gdLst>
              <a:ahLst/>
              <a:cxnLst>
                <a:cxn ang="0">
                  <a:pos x="T0" y="T1"/>
                </a:cxn>
                <a:cxn ang="0">
                  <a:pos x="T2" y="T3"/>
                </a:cxn>
                <a:cxn ang="0">
                  <a:pos x="T4" y="T5"/>
                </a:cxn>
                <a:cxn ang="0">
                  <a:pos x="T6" y="T7"/>
                </a:cxn>
              </a:cxnLst>
              <a:rect l="0" t="0" r="r" b="b"/>
              <a:pathLst>
                <a:path w="496" h="205">
                  <a:moveTo>
                    <a:pt x="0" y="0"/>
                  </a:moveTo>
                  <a:cubicBezTo>
                    <a:pt x="328" y="60"/>
                    <a:pt x="496" y="137"/>
                    <a:pt x="456" y="205"/>
                  </a:cubicBezTo>
                  <a:lnTo>
                    <a:pt x="197" y="194"/>
                  </a:lnTo>
                  <a:cubicBezTo>
                    <a:pt x="372" y="131"/>
                    <a:pt x="281" y="58"/>
                    <a:pt x="0" y="0"/>
                  </a:cubicBezTo>
                  <a:close/>
                </a:path>
              </a:pathLst>
            </a:custGeom>
            <a:solidFill>
              <a:schemeClr val="tx1">
                <a:lumMod val="95000"/>
                <a:lumOff val="5000"/>
                <a:alpha val="38000"/>
              </a:schemeClr>
            </a:solidFill>
            <a:ln w="13" cap="flat">
              <a:noFill/>
              <a:prstDash val="solid"/>
              <a:miter lim="800000"/>
            </a:ln>
          </p:spPr>
          <p:txBody>
            <a:bodyPr vert="horz" wrap="square" lIns="91440" tIns="45720" rIns="91440" bIns="45720" numCol="1" anchor="t" anchorCtr="0" compatLnSpc="1">
              <a:normAutofit fontScale="85000" lnSpcReduction="20000"/>
            </a:bodyPr>
            <a:lstStyle/>
            <a:p>
              <a:pPr defTabSz="914400"/>
              <a:endParaRPr lang="en-US" kern="0">
                <a:solidFill>
                  <a:schemeClr val="tx1">
                    <a:lumMod val="65000"/>
                    <a:lumOff val="35000"/>
                  </a:schemeClr>
                </a:solidFill>
              </a:endParaRPr>
            </a:p>
          </p:txBody>
        </p:sp>
      </p:grpSp>
      <p:sp>
        <p:nvSpPr>
          <p:cNvPr id="11" name="íṥlîḍé"/>
          <p:cNvSpPr/>
          <p:nvPr/>
        </p:nvSpPr>
        <p:spPr bwMode="auto">
          <a:xfrm>
            <a:off x="3502991" y="1738532"/>
            <a:ext cx="4389191" cy="4477683"/>
          </a:xfrm>
          <a:custGeom>
            <a:avLst/>
            <a:gdLst>
              <a:gd name="T0" fmla="*/ 2619 w 2990"/>
              <a:gd name="T1" fmla="*/ 1374 h 3243"/>
              <a:gd name="T2" fmla="*/ 2526 w 2990"/>
              <a:gd name="T3" fmla="*/ 2982 h 3243"/>
              <a:gd name="T4" fmla="*/ 649 w 2990"/>
              <a:gd name="T5" fmla="*/ 2109 h 3243"/>
              <a:gd name="T6" fmla="*/ 540 w 2990"/>
              <a:gd name="T7" fmla="*/ 222 h 3243"/>
              <a:gd name="T8" fmla="*/ 1879 w 2990"/>
              <a:gd name="T9" fmla="*/ 495 h 3243"/>
              <a:gd name="T10" fmla="*/ 919 w 2990"/>
              <a:gd name="T11" fmla="*/ 350 h 3243"/>
              <a:gd name="T12" fmla="*/ 932 w 2990"/>
              <a:gd name="T13" fmla="*/ 1891 h 3243"/>
              <a:gd name="T14" fmla="*/ 2484 w 2990"/>
              <a:gd name="T15" fmla="*/ 2524 h 3243"/>
              <a:gd name="T16" fmla="*/ 2619 w 2990"/>
              <a:gd name="T17" fmla="*/ 1374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0" h="3243">
                <a:moveTo>
                  <a:pt x="2619" y="1374"/>
                </a:moveTo>
                <a:cubicBezTo>
                  <a:pt x="2990" y="2055"/>
                  <a:pt x="2978" y="2754"/>
                  <a:pt x="2526" y="2982"/>
                </a:cubicBezTo>
                <a:cubicBezTo>
                  <a:pt x="2010" y="3243"/>
                  <a:pt x="1197" y="2872"/>
                  <a:pt x="649" y="2109"/>
                </a:cubicBezTo>
                <a:cubicBezTo>
                  <a:pt x="100" y="1347"/>
                  <a:pt x="0" y="540"/>
                  <a:pt x="540" y="222"/>
                </a:cubicBezTo>
                <a:cubicBezTo>
                  <a:pt x="916" y="0"/>
                  <a:pt x="1421" y="135"/>
                  <a:pt x="1879" y="495"/>
                </a:cubicBezTo>
                <a:cubicBezTo>
                  <a:pt x="1545" y="265"/>
                  <a:pt x="1189" y="190"/>
                  <a:pt x="919" y="350"/>
                </a:cubicBezTo>
                <a:cubicBezTo>
                  <a:pt x="494" y="601"/>
                  <a:pt x="500" y="1291"/>
                  <a:pt x="932" y="1891"/>
                </a:cubicBezTo>
                <a:cubicBezTo>
                  <a:pt x="1364" y="2492"/>
                  <a:pt x="2059" y="2775"/>
                  <a:pt x="2484" y="2524"/>
                </a:cubicBezTo>
                <a:cubicBezTo>
                  <a:pt x="2828" y="2320"/>
                  <a:pt x="2852" y="1860"/>
                  <a:pt x="2619" y="1374"/>
                </a:cubicBezTo>
                <a:close/>
              </a:path>
            </a:pathLst>
          </a:custGeom>
          <a:gradFill>
            <a:gsLst>
              <a:gs pos="100000">
                <a:srgbClr val="003F43">
                  <a:alpha val="38000"/>
                </a:srgbClr>
              </a:gs>
              <a:gs pos="0">
                <a:srgbClr val="003F43">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2" name="ïşļïďè"/>
          <p:cNvSpPr/>
          <p:nvPr/>
        </p:nvSpPr>
        <p:spPr bwMode="auto">
          <a:xfrm>
            <a:off x="3716273" y="1638068"/>
            <a:ext cx="2507968" cy="1478279"/>
          </a:xfrm>
          <a:custGeom>
            <a:avLst/>
            <a:gdLst>
              <a:gd name="T0" fmla="*/ 0 w 1692"/>
              <a:gd name="T1" fmla="*/ 809 h 1026"/>
              <a:gd name="T2" fmla="*/ 353 w 1692"/>
              <a:gd name="T3" fmla="*/ 222 h 1026"/>
              <a:gd name="T4" fmla="*/ 1692 w 1692"/>
              <a:gd name="T5" fmla="*/ 495 h 1026"/>
              <a:gd name="T6" fmla="*/ 732 w 1692"/>
              <a:gd name="T7" fmla="*/ 350 h 1026"/>
              <a:gd name="T8" fmla="*/ 418 w 1692"/>
              <a:gd name="T9" fmla="*/ 1026 h 1026"/>
              <a:gd name="T10" fmla="*/ 0 w 1692"/>
              <a:gd name="T11" fmla="*/ 809 h 1026"/>
            </a:gdLst>
            <a:ahLst/>
            <a:cxnLst>
              <a:cxn ang="0">
                <a:pos x="T0" y="T1"/>
              </a:cxn>
              <a:cxn ang="0">
                <a:pos x="T2" y="T3"/>
              </a:cxn>
              <a:cxn ang="0">
                <a:pos x="T4" y="T5"/>
              </a:cxn>
              <a:cxn ang="0">
                <a:pos x="T6" y="T7"/>
              </a:cxn>
              <a:cxn ang="0">
                <a:pos x="T8" y="T9"/>
              </a:cxn>
              <a:cxn ang="0">
                <a:pos x="T10" y="T11"/>
              </a:cxn>
            </a:cxnLst>
            <a:rect l="0" t="0" r="r" b="b"/>
            <a:pathLst>
              <a:path w="1692" h="1026">
                <a:moveTo>
                  <a:pt x="0" y="809"/>
                </a:moveTo>
                <a:cubicBezTo>
                  <a:pt x="22" y="557"/>
                  <a:pt x="136" y="350"/>
                  <a:pt x="353" y="222"/>
                </a:cubicBezTo>
                <a:cubicBezTo>
                  <a:pt x="729" y="0"/>
                  <a:pt x="1234" y="135"/>
                  <a:pt x="1692" y="495"/>
                </a:cubicBezTo>
                <a:cubicBezTo>
                  <a:pt x="1358" y="265"/>
                  <a:pt x="1002" y="190"/>
                  <a:pt x="732" y="350"/>
                </a:cubicBezTo>
                <a:cubicBezTo>
                  <a:pt x="511" y="481"/>
                  <a:pt x="406" y="731"/>
                  <a:pt x="418" y="1026"/>
                </a:cubicBezTo>
                <a:lnTo>
                  <a:pt x="0" y="809"/>
                </a:lnTo>
                <a:close/>
              </a:path>
            </a:pathLst>
          </a:cu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3" name="ísḻïďè"/>
          <p:cNvSpPr/>
          <p:nvPr/>
        </p:nvSpPr>
        <p:spPr bwMode="auto">
          <a:xfrm>
            <a:off x="3693511" y="2884964"/>
            <a:ext cx="1139985" cy="1813828"/>
          </a:xfrm>
          <a:custGeom>
            <a:avLst/>
            <a:gdLst>
              <a:gd name="T0" fmla="*/ 482 w 769"/>
              <a:gd name="T1" fmla="*/ 1260 h 1260"/>
              <a:gd name="T2" fmla="*/ 19 w 769"/>
              <a:gd name="T3" fmla="*/ 0 h 1260"/>
              <a:gd name="T4" fmla="*/ 443 w 769"/>
              <a:gd name="T5" fmla="*/ 220 h 1260"/>
              <a:gd name="T6" fmla="*/ 767 w 769"/>
              <a:gd name="T7" fmla="*/ 1044 h 1260"/>
              <a:gd name="T8" fmla="*/ 769 w 769"/>
              <a:gd name="T9" fmla="*/ 1048 h 1260"/>
              <a:gd name="T10" fmla="*/ 482 w 769"/>
              <a:gd name="T11" fmla="*/ 1260 h 1260"/>
            </a:gdLst>
            <a:ahLst/>
            <a:cxnLst>
              <a:cxn ang="0">
                <a:pos x="T0" y="T1"/>
              </a:cxn>
              <a:cxn ang="0">
                <a:pos x="T2" y="T3"/>
              </a:cxn>
              <a:cxn ang="0">
                <a:pos x="T4" y="T5"/>
              </a:cxn>
              <a:cxn ang="0">
                <a:pos x="T6" y="T7"/>
              </a:cxn>
              <a:cxn ang="0">
                <a:pos x="T8" y="T9"/>
              </a:cxn>
              <a:cxn ang="0">
                <a:pos x="T10" y="T11"/>
              </a:cxn>
            </a:cxnLst>
            <a:rect l="0" t="0" r="r" b="b"/>
            <a:pathLst>
              <a:path w="769" h="1260">
                <a:moveTo>
                  <a:pt x="482" y="1260"/>
                </a:moveTo>
                <a:cubicBezTo>
                  <a:pt x="167" y="821"/>
                  <a:pt x="0" y="367"/>
                  <a:pt x="19" y="0"/>
                </a:cubicBezTo>
                <a:lnTo>
                  <a:pt x="443" y="220"/>
                </a:lnTo>
                <a:cubicBezTo>
                  <a:pt x="463" y="481"/>
                  <a:pt x="571" y="772"/>
                  <a:pt x="767" y="1044"/>
                </a:cubicBezTo>
                <a:lnTo>
                  <a:pt x="769" y="1048"/>
                </a:lnTo>
                <a:lnTo>
                  <a:pt x="482" y="1260"/>
                </a:lnTo>
                <a:close/>
              </a:path>
            </a:pathLst>
          </a:cu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4" name="ïṧḷiḓé"/>
          <p:cNvSpPr/>
          <p:nvPr/>
        </p:nvSpPr>
        <p:spPr bwMode="auto">
          <a:xfrm>
            <a:off x="4438812" y="4434080"/>
            <a:ext cx="1479107" cy="1480143"/>
          </a:xfrm>
          <a:custGeom>
            <a:avLst/>
            <a:gdLst>
              <a:gd name="T0" fmla="*/ 979 w 998"/>
              <a:gd name="T1" fmla="*/ 1027 h 1027"/>
              <a:gd name="T2" fmla="*/ 0 w 998"/>
              <a:gd name="T3" fmla="*/ 212 h 1027"/>
              <a:gd name="T4" fmla="*/ 287 w 998"/>
              <a:gd name="T5" fmla="*/ 0 h 1027"/>
              <a:gd name="T6" fmla="*/ 998 w 998"/>
              <a:gd name="T7" fmla="*/ 585 h 1027"/>
              <a:gd name="T8" fmla="*/ 979 w 998"/>
              <a:gd name="T9" fmla="*/ 1027 h 1027"/>
            </a:gdLst>
            <a:ahLst/>
            <a:cxnLst>
              <a:cxn ang="0">
                <a:pos x="T0" y="T1"/>
              </a:cxn>
              <a:cxn ang="0">
                <a:pos x="T2" y="T3"/>
              </a:cxn>
              <a:cxn ang="0">
                <a:pos x="T4" y="T5"/>
              </a:cxn>
              <a:cxn ang="0">
                <a:pos x="T6" y="T7"/>
              </a:cxn>
              <a:cxn ang="0">
                <a:pos x="T8" y="T9"/>
              </a:cxn>
            </a:cxnLst>
            <a:rect l="0" t="0" r="r" b="b"/>
            <a:pathLst>
              <a:path w="998" h="1027">
                <a:moveTo>
                  <a:pt x="979" y="1027"/>
                </a:moveTo>
                <a:cubicBezTo>
                  <a:pt x="635" y="881"/>
                  <a:pt x="284" y="598"/>
                  <a:pt x="0" y="212"/>
                </a:cubicBezTo>
                <a:lnTo>
                  <a:pt x="287" y="0"/>
                </a:lnTo>
                <a:cubicBezTo>
                  <a:pt x="488" y="269"/>
                  <a:pt x="742" y="470"/>
                  <a:pt x="998" y="585"/>
                </a:cubicBezTo>
                <a:lnTo>
                  <a:pt x="979" y="1027"/>
                </a:lnTo>
                <a:close/>
              </a:path>
            </a:pathLst>
          </a:custGeom>
          <a:solidFill>
            <a:srgbClr val="FFC4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îSľîdè"/>
          <p:cNvSpPr/>
          <p:nvPr/>
        </p:nvSpPr>
        <p:spPr bwMode="auto">
          <a:xfrm>
            <a:off x="5942826" y="5233805"/>
            <a:ext cx="1672618" cy="898525"/>
          </a:xfrm>
          <a:custGeom>
            <a:avLst/>
            <a:gdLst>
              <a:gd name="T0" fmla="*/ 1128 w 1128"/>
              <a:gd name="T1" fmla="*/ 199 h 624"/>
              <a:gd name="T2" fmla="*/ 844 w 1128"/>
              <a:gd name="T3" fmla="*/ 504 h 624"/>
              <a:gd name="T4" fmla="*/ 0 w 1128"/>
              <a:gd name="T5" fmla="*/ 487 h 624"/>
              <a:gd name="T6" fmla="*/ 19 w 1128"/>
              <a:gd name="T7" fmla="*/ 45 h 624"/>
              <a:gd name="T8" fmla="*/ 802 w 1128"/>
              <a:gd name="T9" fmla="*/ 46 h 624"/>
              <a:gd name="T10" fmla="*/ 868 w 1128"/>
              <a:gd name="T11" fmla="*/ 0 h 624"/>
              <a:gd name="T12" fmla="*/ 1128 w 1128"/>
              <a:gd name="T13" fmla="*/ 199 h 624"/>
            </a:gdLst>
            <a:ahLst/>
            <a:cxnLst>
              <a:cxn ang="0">
                <a:pos x="T0" y="T1"/>
              </a:cxn>
              <a:cxn ang="0">
                <a:pos x="T2" y="T3"/>
              </a:cxn>
              <a:cxn ang="0">
                <a:pos x="T4" y="T5"/>
              </a:cxn>
              <a:cxn ang="0">
                <a:pos x="T6" y="T7"/>
              </a:cxn>
              <a:cxn ang="0">
                <a:pos x="T8" y="T9"/>
              </a:cxn>
              <a:cxn ang="0">
                <a:pos x="T10" y="T11"/>
              </a:cxn>
              <a:cxn ang="0">
                <a:pos x="T12" y="T13"/>
              </a:cxn>
            </a:cxnLst>
            <a:rect l="0" t="0" r="r" b="b"/>
            <a:pathLst>
              <a:path w="1128" h="624">
                <a:moveTo>
                  <a:pt x="1128" y="199"/>
                </a:moveTo>
                <a:cubicBezTo>
                  <a:pt x="1069" y="332"/>
                  <a:pt x="975" y="438"/>
                  <a:pt x="844" y="504"/>
                </a:cubicBezTo>
                <a:cubicBezTo>
                  <a:pt x="607" y="624"/>
                  <a:pt x="307" y="610"/>
                  <a:pt x="0" y="487"/>
                </a:cubicBezTo>
                <a:lnTo>
                  <a:pt x="19" y="45"/>
                </a:lnTo>
                <a:cubicBezTo>
                  <a:pt x="303" y="163"/>
                  <a:pt x="587" y="173"/>
                  <a:pt x="802" y="46"/>
                </a:cubicBezTo>
                <a:cubicBezTo>
                  <a:pt x="826" y="32"/>
                  <a:pt x="848" y="16"/>
                  <a:pt x="868" y="0"/>
                </a:cubicBezTo>
                <a:lnTo>
                  <a:pt x="1128" y="199"/>
                </a:lnTo>
                <a:close/>
              </a:path>
            </a:pathLst>
          </a:cu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6" name="îsļïḍê"/>
          <p:cNvSpPr/>
          <p:nvPr/>
        </p:nvSpPr>
        <p:spPr bwMode="auto">
          <a:xfrm>
            <a:off x="7270573" y="3643675"/>
            <a:ext cx="547961" cy="1828741"/>
          </a:xfrm>
          <a:custGeom>
            <a:avLst/>
            <a:gdLst>
              <a:gd name="T0" fmla="*/ 41 w 370"/>
              <a:gd name="T1" fmla="*/ 0 h 1269"/>
              <a:gd name="T2" fmla="*/ 245 w 370"/>
              <a:gd name="T3" fmla="*/ 1269 h 1269"/>
              <a:gd name="T4" fmla="*/ 0 w 370"/>
              <a:gd name="T5" fmla="*/ 1081 h 1269"/>
              <a:gd name="T6" fmla="*/ 41 w 370"/>
              <a:gd name="T7" fmla="*/ 0 h 1269"/>
            </a:gdLst>
            <a:ahLst/>
            <a:cxnLst>
              <a:cxn ang="0">
                <a:pos x="T0" y="T1"/>
              </a:cxn>
              <a:cxn ang="0">
                <a:pos x="T2" y="T3"/>
              </a:cxn>
              <a:cxn ang="0">
                <a:pos x="T4" y="T5"/>
              </a:cxn>
              <a:cxn ang="0">
                <a:pos x="T6" y="T7"/>
              </a:cxn>
            </a:cxnLst>
            <a:rect l="0" t="0" r="r" b="b"/>
            <a:pathLst>
              <a:path w="370" h="1269">
                <a:moveTo>
                  <a:pt x="41" y="0"/>
                </a:moveTo>
                <a:cubicBezTo>
                  <a:pt x="296" y="467"/>
                  <a:pt x="370" y="943"/>
                  <a:pt x="245" y="1269"/>
                </a:cubicBezTo>
                <a:lnTo>
                  <a:pt x="0" y="1081"/>
                </a:lnTo>
                <a:cubicBezTo>
                  <a:pt x="252" y="854"/>
                  <a:pt x="250" y="437"/>
                  <a:pt x="41" y="0"/>
                </a:cubicBezTo>
                <a:close/>
              </a:path>
            </a:pathLst>
          </a:custGeom>
          <a:gradFill>
            <a:gsLst>
              <a:gs pos="100000">
                <a:srgbClr val="2BB7B3">
                  <a:alpha val="80000"/>
                </a:srgbClr>
              </a:gs>
              <a:gs pos="0">
                <a:srgbClr val="28A9A6">
                  <a:alpha val="90000"/>
                </a:srgbClr>
              </a:gs>
            </a:gsLst>
            <a:lin ang="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55" name="文本框 54"/>
          <p:cNvSpPr txBox="1"/>
          <p:nvPr/>
        </p:nvSpPr>
        <p:spPr>
          <a:xfrm>
            <a:off x="3958799" y="1685909"/>
            <a:ext cx="609408" cy="646331"/>
          </a:xfrm>
          <a:prstGeom prst="rect">
            <a:avLst/>
          </a:prstGeom>
          <a:noFill/>
        </p:spPr>
        <p:txBody>
          <a:bodyPr wrap="square" rtlCol="0">
            <a:spAutoFit/>
          </a:bodyPr>
          <a:lstStyle/>
          <a:p>
            <a:pPr algn="ctr"/>
            <a:r>
              <a:rPr lang="en-US" altLang="zh-CN" sz="3600" dirty="0">
                <a:solidFill>
                  <a:schemeClr val="bg1"/>
                </a:solidFill>
                <a:latin typeface="HelveticaInserat-Roman-SemiB" pitchFamily="2" charset="0"/>
              </a:rPr>
              <a:t>01</a:t>
            </a:r>
            <a:endParaRPr lang="zh-CN" altLang="en-US" sz="3600" dirty="0">
              <a:solidFill>
                <a:schemeClr val="bg1"/>
              </a:solidFill>
              <a:latin typeface="Helvetica-Narrow" pitchFamily="2" charset="0"/>
            </a:endParaRPr>
          </a:p>
        </p:txBody>
      </p:sp>
      <p:sp>
        <p:nvSpPr>
          <p:cNvPr id="56" name="文本框 55"/>
          <p:cNvSpPr txBox="1"/>
          <p:nvPr/>
        </p:nvSpPr>
        <p:spPr>
          <a:xfrm>
            <a:off x="3916641" y="3445874"/>
            <a:ext cx="609408" cy="646331"/>
          </a:xfrm>
          <a:prstGeom prst="rect">
            <a:avLst/>
          </a:prstGeom>
          <a:noFill/>
        </p:spPr>
        <p:txBody>
          <a:bodyPr wrap="square" rtlCol="0">
            <a:spAutoFit/>
          </a:bodyPr>
          <a:lstStyle/>
          <a:p>
            <a:pPr algn="ctr"/>
            <a:r>
              <a:rPr lang="en-US" altLang="zh-CN" sz="3600" dirty="0">
                <a:solidFill>
                  <a:schemeClr val="bg1"/>
                </a:solidFill>
                <a:latin typeface="HelveticaInserat-Roman-SemiB" pitchFamily="2" charset="0"/>
              </a:rPr>
              <a:t>02</a:t>
            </a:r>
            <a:endParaRPr lang="zh-CN" altLang="en-US" sz="3600" dirty="0">
              <a:solidFill>
                <a:schemeClr val="bg1"/>
              </a:solidFill>
              <a:latin typeface="Helvetica-Narrow" pitchFamily="2" charset="0"/>
            </a:endParaRPr>
          </a:p>
        </p:txBody>
      </p:sp>
      <p:sp>
        <p:nvSpPr>
          <p:cNvPr id="57" name="文本框 56"/>
          <p:cNvSpPr txBox="1"/>
          <p:nvPr/>
        </p:nvSpPr>
        <p:spPr>
          <a:xfrm>
            <a:off x="4943328" y="4755248"/>
            <a:ext cx="609408" cy="646331"/>
          </a:xfrm>
          <a:prstGeom prst="rect">
            <a:avLst/>
          </a:prstGeom>
          <a:noFill/>
        </p:spPr>
        <p:txBody>
          <a:bodyPr wrap="square" rtlCol="0">
            <a:spAutoFit/>
          </a:bodyPr>
          <a:lstStyle/>
          <a:p>
            <a:pPr algn="ctr"/>
            <a:r>
              <a:rPr lang="en-US" altLang="zh-CN" sz="3600" dirty="0">
                <a:solidFill>
                  <a:schemeClr val="bg1"/>
                </a:solidFill>
                <a:latin typeface="HelveticaInserat-Roman-SemiB" pitchFamily="2" charset="0"/>
              </a:rPr>
              <a:t>03</a:t>
            </a:r>
            <a:endParaRPr lang="zh-CN" altLang="en-US" sz="3600" dirty="0">
              <a:solidFill>
                <a:schemeClr val="bg1"/>
              </a:solidFill>
              <a:latin typeface="Helvetica-Narrow" pitchFamily="2" charset="0"/>
            </a:endParaRPr>
          </a:p>
        </p:txBody>
      </p:sp>
      <p:sp>
        <p:nvSpPr>
          <p:cNvPr id="58" name="文本框 57"/>
          <p:cNvSpPr txBox="1"/>
          <p:nvPr/>
        </p:nvSpPr>
        <p:spPr>
          <a:xfrm>
            <a:off x="6555717" y="5334107"/>
            <a:ext cx="609408" cy="646331"/>
          </a:xfrm>
          <a:prstGeom prst="rect">
            <a:avLst/>
          </a:prstGeom>
          <a:noFill/>
        </p:spPr>
        <p:txBody>
          <a:bodyPr wrap="square" rtlCol="0">
            <a:spAutoFit/>
          </a:bodyPr>
          <a:lstStyle/>
          <a:p>
            <a:pPr algn="ctr"/>
            <a:r>
              <a:rPr lang="en-US" altLang="zh-CN" sz="3600" dirty="0">
                <a:solidFill>
                  <a:schemeClr val="bg1"/>
                </a:solidFill>
                <a:latin typeface="HelveticaInserat-Roman-SemiB" pitchFamily="2" charset="0"/>
              </a:rPr>
              <a:t>04</a:t>
            </a:r>
            <a:endParaRPr lang="zh-CN" altLang="en-US" sz="3600" dirty="0">
              <a:solidFill>
                <a:schemeClr val="bg1"/>
              </a:solidFill>
              <a:latin typeface="Helvetica-Narrow" pitchFamily="2" charset="0"/>
            </a:endParaRPr>
          </a:p>
        </p:txBody>
      </p:sp>
      <p:sp>
        <p:nvSpPr>
          <p:cNvPr id="59" name="文本框 58"/>
          <p:cNvSpPr txBox="1"/>
          <p:nvPr/>
        </p:nvSpPr>
        <p:spPr>
          <a:xfrm>
            <a:off x="7388222" y="4282343"/>
            <a:ext cx="609408" cy="646331"/>
          </a:xfrm>
          <a:prstGeom prst="rect">
            <a:avLst/>
          </a:prstGeom>
          <a:noFill/>
        </p:spPr>
        <p:txBody>
          <a:bodyPr wrap="square" rtlCol="0">
            <a:spAutoFit/>
          </a:bodyPr>
          <a:lstStyle/>
          <a:p>
            <a:pPr algn="ctr"/>
            <a:r>
              <a:rPr lang="en-US" altLang="zh-CN" sz="3600" dirty="0">
                <a:solidFill>
                  <a:schemeClr val="bg1"/>
                </a:solidFill>
                <a:latin typeface="HelveticaInserat-Roman-SemiB" pitchFamily="2" charset="0"/>
              </a:rPr>
              <a:t>05</a:t>
            </a:r>
            <a:endParaRPr lang="zh-CN" altLang="en-US" sz="3600" dirty="0">
              <a:solidFill>
                <a:schemeClr val="bg1"/>
              </a:solidFill>
              <a:latin typeface="Helvetica-Narrow" pitchFamily="2" charset="0"/>
            </a:endParaRPr>
          </a:p>
        </p:txBody>
      </p:sp>
      <p:sp>
        <p:nvSpPr>
          <p:cNvPr id="61" name="矩形 60"/>
          <p:cNvSpPr/>
          <p:nvPr/>
        </p:nvSpPr>
        <p:spPr>
          <a:xfrm>
            <a:off x="1036007" y="3641708"/>
            <a:ext cx="2726400" cy="937260"/>
          </a:xfrm>
          <a:prstGeom prst="rect">
            <a:avLst/>
          </a:prstGeom>
        </p:spPr>
        <p:txBody>
          <a:bodyPr wrap="square">
            <a:spAutoFit/>
          </a:bodyPr>
          <a:lstStyle/>
          <a:p>
            <a:pPr algn="r">
              <a:spcAft>
                <a:spcPts val="600"/>
              </a:spcAft>
            </a:pPr>
            <a:r>
              <a:rPr lang="en-US" altLang="zh-CN" dirty="0">
                <a:solidFill>
                  <a:srgbClr val="2BB7B3"/>
                </a:solidFill>
                <a:latin typeface="Lato Black" panose="020F0A02020204030203" pitchFamily="34" charset="0"/>
                <a:ea typeface="思源黑体 CN Light" panose="020B0300000000000000" pitchFamily="34" charset="-122"/>
                <a:cs typeface="Open Sans" panose="020B0606030504020204" pitchFamily="34" charset="0"/>
              </a:rPr>
              <a:t>Expansion into other areas of AI</a:t>
            </a:r>
            <a:endParaRPr lang="en-US" altLang="zh-CN" dirty="0">
              <a:solidFill>
                <a:srgbClr val="2BB7B3"/>
              </a:solidFill>
              <a:latin typeface="Lato Black" panose="020F0A02020204030203" pitchFamily="34" charset="0"/>
              <a:ea typeface="思源黑体 CN Light" panose="020B0300000000000000" pitchFamily="34" charset="-122"/>
              <a:cs typeface="Open Sans" panose="020B0606030504020204" pitchFamily="34" charset="0"/>
            </a:endParaRPr>
          </a:p>
          <a:p>
            <a:pPr algn="r"/>
            <a:endParaRPr lang="zh-CN" altLang="en-US" sz="1400" dirty="0">
              <a:solidFill>
                <a:schemeClr val="bg1"/>
              </a:solidFill>
            </a:endParaRPr>
          </a:p>
        </p:txBody>
      </p:sp>
      <p:sp>
        <p:nvSpPr>
          <p:cNvPr id="64" name="矩形 63"/>
          <p:cNvSpPr/>
          <p:nvPr/>
        </p:nvSpPr>
        <p:spPr>
          <a:xfrm>
            <a:off x="825509" y="2018298"/>
            <a:ext cx="2726400" cy="937260"/>
          </a:xfrm>
          <a:prstGeom prst="rect">
            <a:avLst/>
          </a:prstGeom>
        </p:spPr>
        <p:txBody>
          <a:bodyPr wrap="square">
            <a:spAutoFit/>
          </a:bodyPr>
          <a:lstStyle/>
          <a:p>
            <a:pPr algn="r">
              <a:spcAft>
                <a:spcPts val="600"/>
              </a:spcAft>
            </a:pPr>
            <a:r>
              <a:rPr lang="en-US" altLang="zh-CN" dirty="0">
                <a:solidFill>
                  <a:srgbClr val="2BB7B3"/>
                </a:solidFill>
                <a:latin typeface="Lato Black" panose="020F0A02020204030203" pitchFamily="34" charset="0"/>
                <a:ea typeface="思源黑体 CN Light" panose="020B0300000000000000" pitchFamily="34" charset="-122"/>
                <a:cs typeface="Open Sans" panose="020B0606030504020204" pitchFamily="34" charset="0"/>
              </a:rPr>
              <a:t>Growing demand for synthetic data</a:t>
            </a:r>
            <a:endParaRPr lang="en-US" altLang="zh-CN" dirty="0">
              <a:solidFill>
                <a:srgbClr val="2BB7B3"/>
              </a:solidFill>
              <a:latin typeface="Lato Black" panose="020F0A02020204030203" pitchFamily="34" charset="0"/>
              <a:ea typeface="思源黑体 CN Light" panose="020B0300000000000000" pitchFamily="34" charset="-122"/>
              <a:cs typeface="Open Sans" panose="020B0606030504020204" pitchFamily="34" charset="0"/>
            </a:endParaRPr>
          </a:p>
          <a:p>
            <a:pPr algn="r"/>
            <a:endParaRPr lang="zh-CN" altLang="en-US" sz="1400" dirty="0">
              <a:solidFill>
                <a:schemeClr val="bg1"/>
              </a:solidFill>
            </a:endParaRPr>
          </a:p>
        </p:txBody>
      </p:sp>
      <p:cxnSp>
        <p:nvCxnSpPr>
          <p:cNvPr id="65" name="直接连接符 64"/>
          <p:cNvCxnSpPr/>
          <p:nvPr/>
        </p:nvCxnSpPr>
        <p:spPr>
          <a:xfrm>
            <a:off x="5405378" y="3070186"/>
            <a:ext cx="4294207" cy="0"/>
          </a:xfrm>
          <a:prstGeom prst="line">
            <a:avLst/>
          </a:prstGeom>
          <a:ln>
            <a:solidFill>
              <a:srgbClr val="2BB7B3"/>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3"/>
            </p:custDataLst>
          </p:nvPr>
        </p:nvPicPr>
        <p:blipFill>
          <a:blip r:embed="rId4"/>
          <a:stretch>
            <a:fillRect/>
          </a:stretch>
        </p:blipFill>
        <p:spPr>
          <a:xfrm>
            <a:off x="5070475" y="1337310"/>
            <a:ext cx="6773545" cy="37293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stretch>
            <a:fillRect/>
          </a:stretch>
        </p:blipFill>
        <p:spPr>
          <a:xfrm>
            <a:off x="8844123" y="549275"/>
            <a:ext cx="2831940" cy="520356"/>
          </a:xfrm>
          <a:prstGeom prst="rect">
            <a:avLst/>
          </a:prstGeom>
        </p:spPr>
      </p:pic>
      <p:sp>
        <p:nvSpPr>
          <p:cNvPr id="14" name="文本框 13"/>
          <p:cNvSpPr txBox="1"/>
          <p:nvPr/>
        </p:nvSpPr>
        <p:spPr>
          <a:xfrm>
            <a:off x="515938" y="560850"/>
            <a:ext cx="485471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rPr>
              <a:t>promopt</a:t>
            </a:r>
            <a:endParaRPr kumimoji="0" lang="zh-CN" altLang="en-US" sz="1600" b="0" i="0" u="none" strike="noStrike" kern="1200" cap="none" spc="300" normalizeH="0" baseline="0" noProof="0" dirty="0">
              <a:ln>
                <a:noFill/>
              </a:ln>
              <a:solidFill>
                <a:prstClr val="white"/>
              </a:solidFill>
              <a:effectLst/>
              <a:uLnTx/>
              <a:uFillTx/>
              <a:latin typeface="Lato Black" panose="020F0A02020204030203" pitchFamily="34" charset="0"/>
              <a:ea typeface="等线" panose="02010600030101010101" charset="-122"/>
              <a:cs typeface="+mn-cs"/>
            </a:endParaRPr>
          </a:p>
        </p:txBody>
      </p:sp>
      <p:cxnSp>
        <p:nvCxnSpPr>
          <p:cNvPr id="43" name="直接连接符 42"/>
          <p:cNvCxnSpPr/>
          <p:nvPr/>
        </p:nvCxnSpPr>
        <p:spPr>
          <a:xfrm>
            <a:off x="9347421" y="3429000"/>
            <a:ext cx="2317069" cy="0"/>
          </a:xfrm>
          <a:prstGeom prst="line">
            <a:avLst/>
          </a:prstGeom>
          <a:ln>
            <a:solidFill>
              <a:srgbClr val="2BB7B3"/>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3"/>
            </p:custDataLst>
          </p:nvPr>
        </p:nvPicPr>
        <p:blipFill>
          <a:blip r:embed="rId4"/>
          <a:stretch>
            <a:fillRect/>
          </a:stretch>
        </p:blipFill>
        <p:spPr>
          <a:xfrm>
            <a:off x="190500" y="1561465"/>
            <a:ext cx="5920740" cy="165290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362585" y="3385185"/>
            <a:ext cx="4467225" cy="122872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362585" y="4968240"/>
            <a:ext cx="2228850" cy="647700"/>
          </a:xfrm>
          <a:prstGeom prst="rect">
            <a:avLst/>
          </a:prstGeom>
        </p:spPr>
      </p:pic>
      <p:pic>
        <p:nvPicPr>
          <p:cNvPr id="7" name="图片 6"/>
          <p:cNvPicPr>
            <a:picLocks noChangeAspect="1"/>
          </p:cNvPicPr>
          <p:nvPr>
            <p:custDataLst>
              <p:tags r:id="rId9"/>
            </p:custDataLst>
          </p:nvPr>
        </p:nvPicPr>
        <p:blipFill>
          <a:blip r:embed="rId10"/>
          <a:stretch>
            <a:fillRect/>
          </a:stretch>
        </p:blipFill>
        <p:spPr>
          <a:xfrm>
            <a:off x="362585" y="5820410"/>
            <a:ext cx="2238375" cy="838200"/>
          </a:xfrm>
          <a:prstGeom prst="rect">
            <a:avLst/>
          </a:prstGeom>
        </p:spPr>
      </p:pic>
      <p:pic>
        <p:nvPicPr>
          <p:cNvPr id="8" name="图片 7"/>
          <p:cNvPicPr>
            <a:picLocks noChangeAspect="1"/>
          </p:cNvPicPr>
          <p:nvPr>
            <p:custDataLst>
              <p:tags r:id="rId11"/>
            </p:custDataLst>
          </p:nvPr>
        </p:nvPicPr>
        <p:blipFill>
          <a:blip r:embed="rId12"/>
          <a:stretch>
            <a:fillRect/>
          </a:stretch>
        </p:blipFill>
        <p:spPr>
          <a:xfrm>
            <a:off x="6575425" y="1183005"/>
            <a:ext cx="5324475" cy="819150"/>
          </a:xfrm>
          <a:prstGeom prst="rect">
            <a:avLst/>
          </a:prstGeom>
        </p:spPr>
      </p:pic>
      <p:pic>
        <p:nvPicPr>
          <p:cNvPr id="9" name="图片 8"/>
          <p:cNvPicPr>
            <a:picLocks noChangeAspect="1"/>
          </p:cNvPicPr>
          <p:nvPr>
            <p:custDataLst>
              <p:tags r:id="rId13"/>
            </p:custDataLst>
          </p:nvPr>
        </p:nvPicPr>
        <p:blipFill>
          <a:blip r:embed="rId14"/>
          <a:stretch>
            <a:fillRect/>
          </a:stretch>
        </p:blipFill>
        <p:spPr>
          <a:xfrm>
            <a:off x="6575425" y="2319655"/>
            <a:ext cx="3322320" cy="8947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a:solidFill>
                  <a:srgbClr val="F2BB49"/>
                </a:solidFill>
                <a:latin typeface="HelveticaInserat-Roman-SemiB" pitchFamily="2" charset="0"/>
              </a:rPr>
              <a:t>References</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516255" y="1466114"/>
            <a:ext cx="10675620" cy="1134413"/>
          </a:xfrm>
          <a:prstGeom prst="rect">
            <a:avLst/>
          </a:prstGeom>
          <a:noFill/>
        </p:spPr>
        <p:txBody>
          <a:bodyPr wrap="square" rtlCol="0">
            <a:spAutoFit/>
          </a:bodyPr>
          <a:lstStyle/>
          <a:p>
            <a:pPr marR="0" lvl="0" defTabSz="914400" rtl="0" eaLnBrk="1" fontAlgn="auto" latinLnBrk="0" hangingPunct="1">
              <a:lnSpc>
                <a:spcPct val="150000"/>
              </a:lnSpc>
              <a:spcBef>
                <a:spcPts val="1400"/>
              </a:spcBef>
              <a:spcAft>
                <a:spcPts val="0"/>
              </a:spcAft>
              <a:buClrTx/>
              <a:buSzTx/>
              <a:defRPr/>
            </a:pPr>
            <a:endPar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pic>
        <p:nvPicPr>
          <p:cNvPr id="6" name="图片 5"/>
          <p:cNvPicPr>
            <a:picLocks noChangeAspect="1"/>
          </p:cNvPicPr>
          <p:nvPr/>
        </p:nvPicPr>
        <p:blipFill>
          <a:blip r:embed="rId2"/>
          <a:stretch>
            <a:fillRect/>
          </a:stretch>
        </p:blipFill>
        <p:spPr>
          <a:xfrm>
            <a:off x="1089930" y="1838026"/>
            <a:ext cx="9783540" cy="428684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图形 3"/>
          <p:cNvPicPr>
            <a:picLocks noChangeAspect="1"/>
          </p:cNvPicPr>
          <p:nvPr/>
        </p:nvPicPr>
        <p:blipFill>
          <a:blip r:embed="rId2"/>
          <a:stretch>
            <a:fillRect/>
          </a:stretch>
        </p:blipFill>
        <p:spPr>
          <a:xfrm>
            <a:off x="8844123" y="549275"/>
            <a:ext cx="2831940" cy="520356"/>
          </a:xfrm>
          <a:prstGeom prst="rect">
            <a:avLst/>
          </a:prstGeom>
        </p:spPr>
      </p:pic>
      <p:sp>
        <p:nvSpPr>
          <p:cNvPr id="7" name="文本框 6"/>
          <p:cNvSpPr txBox="1"/>
          <p:nvPr/>
        </p:nvSpPr>
        <p:spPr>
          <a:xfrm>
            <a:off x="4868551" y="2332267"/>
            <a:ext cx="4854715" cy="193899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buClrTx/>
              <a:buSzTx/>
              <a:buFontTx/>
              <a:buNone/>
              <a:defRPr/>
            </a:pPr>
            <a:r>
              <a:rPr kumimoji="0" lang="en-US" altLang="zh-CN" sz="3600" b="0" i="0" u="none" strike="noStrike" kern="1200" cap="none" spc="0" normalizeH="0" baseline="0" noProof="0" dirty="0">
                <a:ln>
                  <a:noFill/>
                </a:ln>
                <a:solidFill>
                  <a:prstClr val="white"/>
                </a:solidFill>
                <a:effectLst/>
                <a:uLnTx/>
                <a:uFillTx/>
                <a:latin typeface="HelveticaInserat-Roman-SemiB" pitchFamily="2" charset="0"/>
                <a:ea typeface="等线" panose="02010600030101010101" charset="-122"/>
                <a:cs typeface="+mn-cs"/>
              </a:rPr>
              <a:t>PRESENTATION POWERPOINT </a:t>
            </a:r>
            <a:endParaRPr kumimoji="0" lang="en-US" altLang="zh-CN" sz="3600" b="0" i="0" u="none" strike="noStrike" kern="1200" cap="none" spc="0" normalizeH="0" baseline="0" noProof="0" dirty="0">
              <a:ln>
                <a:noFill/>
              </a:ln>
              <a:solidFill>
                <a:prstClr val="white"/>
              </a:solidFill>
              <a:effectLst/>
              <a:uLnTx/>
              <a:uFillTx/>
              <a:latin typeface="HelveticaInserat-Roman-SemiB" pitchFamily="2" charset="0"/>
              <a:ea typeface="等线" panose="02010600030101010101" charset="-122"/>
              <a:cs typeface="+mn-cs"/>
            </a:endParaRPr>
          </a:p>
          <a:p>
            <a:pPr marL="0" marR="0" lvl="0" indent="0" defTabSz="914400" rtl="0" eaLnBrk="1" fontAlgn="auto" latinLnBrk="0" hangingPunct="1">
              <a:lnSpc>
                <a:spcPct val="100000"/>
              </a:lnSpc>
              <a:spcBef>
                <a:spcPts val="0"/>
              </a:spcBef>
              <a:spcAft>
                <a:spcPts val="1200"/>
              </a:spcAft>
              <a:buClrTx/>
              <a:buSzTx/>
              <a:buFontTx/>
              <a:buNone/>
              <a:defRPr/>
            </a:pPr>
            <a:r>
              <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rPr>
              <a:t>THANK YOU</a:t>
            </a:r>
            <a:endParaRPr kumimoji="0" lang="en-US" altLang="zh-CN" sz="4800" b="0" i="0" u="none" strike="noStrike" kern="1200" cap="none" spc="0" normalizeH="0" baseline="0" noProof="0" dirty="0">
              <a:ln>
                <a:noFill/>
              </a:ln>
              <a:solidFill>
                <a:srgbClr val="F2BB49"/>
              </a:solidFill>
              <a:effectLst/>
              <a:uLnTx/>
              <a:uFillTx/>
              <a:latin typeface="HelveticaInserat-Roman-SemiB" pitchFamily="2" charset="0"/>
              <a:ea typeface="等线" panose="02010600030101010101" charset="-122"/>
              <a:cs typeface="+mn-cs"/>
            </a:endParaRPr>
          </a:p>
        </p:txBody>
      </p:sp>
      <p:sp>
        <p:nvSpPr>
          <p:cNvPr id="8" name="矩形 7"/>
          <p:cNvSpPr/>
          <p:nvPr/>
        </p:nvSpPr>
        <p:spPr>
          <a:xfrm>
            <a:off x="4868551" y="5785505"/>
            <a:ext cx="3905593"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 name="直接连接符 5"/>
          <p:cNvCxnSpPr/>
          <p:nvPr/>
        </p:nvCxnSpPr>
        <p:spPr>
          <a:xfrm>
            <a:off x="4990471" y="5554017"/>
            <a:ext cx="3482969" cy="0"/>
          </a:xfrm>
          <a:prstGeom prst="line">
            <a:avLst/>
          </a:prstGeom>
          <a:ln>
            <a:solidFill>
              <a:srgbClr val="2BB7B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err="1">
                <a:solidFill>
                  <a:srgbClr val="F2BB49"/>
                </a:solidFill>
                <a:latin typeface="HelveticaInserat-Roman-SemiB" pitchFamily="2" charset="0"/>
              </a:rPr>
              <a:t>DrQA</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516255" y="1466114"/>
            <a:ext cx="10675620" cy="3340145"/>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 Document Retriever:</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457200" marR="0" lvl="0" indent="-457200" defTabSz="914400" rtl="0" eaLnBrk="1" fontAlgn="auto" latinLnBrk="0" hangingPunct="1">
              <a:lnSpc>
                <a:spcPct val="150000"/>
              </a:lnSpc>
              <a:spcBef>
                <a:spcPts val="1400"/>
              </a:spcBef>
              <a:spcAft>
                <a:spcPts val="0"/>
              </a:spcAft>
              <a:buClrTx/>
              <a:buSzTx/>
              <a:buFontTx/>
              <a:buAutoNum type="arabicPeriod"/>
              <a:defRPr/>
            </a:pP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Document representation: </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将文档解析为</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unigrams/bigrams</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的</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word bag</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，然后使用哈希特征对长度为</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224</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的</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word bag</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进行转换，再将其转换为</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TF-IDF</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向量。将所有文档的向量拼接在一起将把它变成一个矩阵。矩阵中的每个元素表示文档</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j</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中单词</a:t>
            </a:r>
            <a:r>
              <a:rPr lang="en-US" altLang="zh-CN" sz="2000" dirty="0" err="1">
                <a:solidFill>
                  <a:schemeClr val="bg1"/>
                </a:solidFill>
                <a:latin typeface="Lato" panose="020F0502020204030203" pitchFamily="34" charset="0"/>
                <a:ea typeface="思源黑体 CN Light" panose="020B0300000000000000" pitchFamily="34" charset="-122"/>
                <a:cs typeface="Open Sans" panose="020B0606030504020204" pitchFamily="34" charset="0"/>
              </a:rPr>
              <a:t>i</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出现的频率。</a:t>
            </a:r>
            <a:endPar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marL="457200" marR="0" lvl="0" indent="-457200" defTabSz="914400" rtl="0" eaLnBrk="1" fontAlgn="auto" latinLnBrk="0" hangingPunct="1">
              <a:lnSpc>
                <a:spcPct val="150000"/>
              </a:lnSpc>
              <a:spcBef>
                <a:spcPts val="1400"/>
              </a:spcBef>
              <a:spcAft>
                <a:spcPts val="0"/>
              </a:spcAft>
              <a:buClrTx/>
              <a:buSzTx/>
              <a:buFontTx/>
              <a:buAutoNum type="arabicPeriod"/>
              <a:defRPr/>
            </a:pP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Question representation: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类似于文档表示，放入问题文本，将问题文本转换为</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TF-IDF</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向量。</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457200" marR="0" lvl="0" indent="-457200" defTabSz="914400" rtl="0" eaLnBrk="1" fontAlgn="auto" latinLnBrk="0" hangingPunct="1">
              <a:lnSpc>
                <a:spcPct val="150000"/>
              </a:lnSpc>
              <a:spcBef>
                <a:spcPts val="1400"/>
              </a:spcBef>
              <a:spcAft>
                <a:spcPts val="0"/>
              </a:spcAft>
              <a:buClrTx/>
              <a:buSzTx/>
              <a:buFontTx/>
              <a:buAutoNum type="arabicPeriod"/>
              <a:defRPr/>
            </a:pP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Question retrieval: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计算问题和每个文档的相似度得分，并返回最相似的</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k</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个文档。</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err="1">
                <a:solidFill>
                  <a:srgbClr val="F2BB49"/>
                </a:solidFill>
                <a:latin typeface="HelveticaInserat-Roman-SemiB" pitchFamily="2" charset="0"/>
              </a:rPr>
              <a:t>DrQA</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516255" y="1466114"/>
            <a:ext cx="10675620" cy="5089407"/>
          </a:xfrm>
          <a:prstGeom prst="rect">
            <a:avLst/>
          </a:prstGeom>
          <a:noFill/>
        </p:spPr>
        <p:txBody>
          <a:bodyPr wrap="square" rtlCol="0">
            <a:spAutoFit/>
          </a:bodyPr>
          <a:lstStyle/>
          <a:p>
            <a:pPr marL="0" marR="0" lvl="0" indent="0" defTabSz="914400" rtl="0" eaLnBrk="1" fontAlgn="auto" latinLnBrk="0" hangingPunct="1">
              <a:lnSpc>
                <a:spcPct val="150000"/>
              </a:lnSpc>
              <a:spcBef>
                <a:spcPts val="140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 Document Reader:</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 Paragraph encoding: </a:t>
            </a:r>
            <a:endPar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先对段落中的每个词生成其特征向量表示，特征向量由</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4</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个部分组成：</a:t>
            </a:r>
            <a:endPar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marL="457200" marR="0" lvl="0" indent="-457200" defTabSz="914400" rtl="0" eaLnBrk="1" fontAlgn="auto" latinLnBrk="0" hangingPunct="1">
              <a:lnSpc>
                <a:spcPct val="150000"/>
              </a:lnSpc>
              <a:spcBef>
                <a:spcPts val="1400"/>
              </a:spcBef>
              <a:spcAft>
                <a:spcPts val="0"/>
              </a:spcAft>
              <a:buClrTx/>
              <a:buSzTx/>
              <a:buAutoNum type="arabicPeriod"/>
              <a:defRPr/>
            </a:pP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Word embeddings: </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使用预训练的</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300</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维</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Glove</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词向量，大部分不变，只微调</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1000</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个在问题文本中频率最高的词。因为一些关键词，比如</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what</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how</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which</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等等对于</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QA</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系统可能很重要。</a:t>
            </a:r>
            <a:endPar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marL="457200" marR="0" lvl="0" indent="-457200" defTabSz="914400" rtl="0" eaLnBrk="1" fontAlgn="auto" latinLnBrk="0" hangingPunct="1">
              <a:lnSpc>
                <a:spcPct val="150000"/>
              </a:lnSpc>
              <a:spcBef>
                <a:spcPts val="1400"/>
              </a:spcBef>
              <a:spcAft>
                <a:spcPts val="0"/>
              </a:spcAft>
              <a:buClrTx/>
              <a:buSzTx/>
              <a:buAutoNum type="arabicPeriod"/>
              <a:defRPr/>
            </a:pP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Exact match:</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用三个二元特征（</a:t>
            </a:r>
            <a:r>
              <a:rPr lang="en-US" altLang="zh-CN" sz="2000" dirty="0" err="1">
                <a:solidFill>
                  <a:schemeClr val="bg1"/>
                </a:solidFill>
                <a:latin typeface="Lato" panose="020F0502020204030203" pitchFamily="34" charset="0"/>
                <a:ea typeface="思源黑体 CN Light" panose="020B0300000000000000" pitchFamily="34" charset="-122"/>
                <a:cs typeface="Open Sans" panose="020B0606030504020204" pitchFamily="34" charset="0"/>
              </a:rPr>
              <a:t>in_question</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a:t>
            </a:r>
            <a:r>
              <a:rPr lang="en-US" altLang="zh-CN" sz="2000" dirty="0" err="1">
                <a:solidFill>
                  <a:schemeClr val="bg1"/>
                </a:solidFill>
                <a:latin typeface="Lato" panose="020F0502020204030203" pitchFamily="34" charset="0"/>
                <a:ea typeface="思源黑体 CN Light" panose="020B0300000000000000" pitchFamily="34" charset="-122"/>
                <a:cs typeface="Open Sans" panose="020B0606030504020204" pitchFamily="34" charset="0"/>
              </a:rPr>
              <a:t>in_question_uncased</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a:t>
            </a:r>
            <a:r>
              <a:rPr lang="en-US" altLang="zh-CN" sz="2000" dirty="0" err="1">
                <a:solidFill>
                  <a:schemeClr val="bg1"/>
                </a:solidFill>
                <a:latin typeface="Lato" panose="020F0502020204030203" pitchFamily="34" charset="0"/>
                <a:ea typeface="思源黑体 CN Light" panose="020B0300000000000000" pitchFamily="34" charset="-122"/>
                <a:cs typeface="Open Sans" panose="020B0606030504020204" pitchFamily="34" charset="0"/>
              </a:rPr>
              <a:t>in_question_lemma</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）表示段落中一个单词的原型、小写、</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lemma</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形式（预处理时加的标签）是否在问题中出现</a:t>
            </a:r>
            <a:endPar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err="1">
                <a:solidFill>
                  <a:srgbClr val="F2BB49"/>
                </a:solidFill>
                <a:latin typeface="HelveticaInserat-Roman-SemiB" pitchFamily="2" charset="0"/>
              </a:rPr>
              <a:t>DrQA</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516255" y="1466114"/>
            <a:ext cx="10675620" cy="5725414"/>
          </a:xfrm>
          <a:prstGeom prst="rect">
            <a:avLst/>
          </a:prstGeom>
          <a:noFill/>
        </p:spPr>
        <p:txBody>
          <a:bodyPr wrap="square" rtlCol="0">
            <a:spAutoFit/>
          </a:bodyPr>
          <a:lstStyle/>
          <a:p>
            <a:pPr marR="0" lvl="0" defTabSz="914400" rtl="0" eaLnBrk="1" fontAlgn="auto" latinLnBrk="0" hangingPunct="1">
              <a:lnSpc>
                <a:spcPct val="150000"/>
              </a:lnSpc>
              <a:spcBef>
                <a:spcPts val="1400"/>
              </a:spcBef>
              <a:spcAft>
                <a:spcPts val="0"/>
              </a:spcAft>
              <a:buClrTx/>
              <a:buSzTx/>
              <a:defRPr/>
            </a:pP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先对段落中的每个词生成其特征向量表示，特征向量由</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4</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个部分组成：</a:t>
            </a:r>
            <a:endPar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3 . Token features: </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获取</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token</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的词性、命名实体识别和词频信息</a:t>
            </a:r>
            <a:endPar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4. Aligned question embedding: </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使用注意力机制来反映段落中的一个词与问题中的每个词的相关性向量</a:t>
            </a: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将这些特征向量通过一个多层（可设置层数）的双向</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LSTM</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，就得到编码了单词上下文有效信息的向量。</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342900" marR="0" lvl="0" indent="-342900" defTabSz="914400" rtl="0" eaLnBrk="1" fontAlgn="auto" latinLnBrk="0" hangingPunct="1">
              <a:lnSpc>
                <a:spcPct val="150000"/>
              </a:lnSpc>
              <a:spcBef>
                <a:spcPts val="1400"/>
              </a:spcBef>
              <a:spcAft>
                <a:spcPts val="0"/>
              </a:spcAft>
              <a:buClrTx/>
              <a:buSzTx/>
              <a:buFontTx/>
              <a:buChar char="-"/>
              <a:defRPr/>
            </a:pP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Question encoding</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作者使用另一个</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LSTM</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（网络结构同上，但参数不同）对问题的中的每个词的</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embedding</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进行编码，得到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q1,…,</a:t>
            </a:r>
            <a:r>
              <a:rPr lang="en-US" altLang="zh-CN" sz="2000" dirty="0" err="1">
                <a:solidFill>
                  <a:schemeClr val="bg1"/>
                </a:solidFill>
                <a:latin typeface="Lato" panose="020F0502020204030203" pitchFamily="34" charset="0"/>
                <a:ea typeface="思源黑体 CN Light" panose="020B0300000000000000" pitchFamily="34" charset="-122"/>
                <a:cs typeface="Open Sans" panose="020B0606030504020204" pitchFamily="34" charset="0"/>
              </a:rPr>
              <a:t>qn</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 </a:t>
            </a:r>
            <a:endPar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endPar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err="1">
                <a:solidFill>
                  <a:srgbClr val="F2BB49"/>
                </a:solidFill>
                <a:latin typeface="HelveticaInserat-Roman-SemiB" pitchFamily="2" charset="0"/>
              </a:rPr>
              <a:t>DrQA</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516255" y="1466114"/>
            <a:ext cx="10675620" cy="3519681"/>
          </a:xfrm>
          <a:prstGeom prst="rect">
            <a:avLst/>
          </a:prstGeom>
          <a:noFill/>
        </p:spPr>
        <p:txBody>
          <a:bodyPr wrap="square" rtlCol="0">
            <a:spAutoFit/>
          </a:bodyPr>
          <a:lstStyle/>
          <a:p>
            <a:pPr marL="342900" marR="0" lvl="0" indent="-342900" defTabSz="914400" rtl="0" eaLnBrk="1" fontAlgn="auto" latinLnBrk="0" hangingPunct="1">
              <a:lnSpc>
                <a:spcPct val="150000"/>
              </a:lnSpc>
              <a:spcBef>
                <a:spcPts val="1400"/>
              </a:spcBef>
              <a:spcAft>
                <a:spcPts val="0"/>
              </a:spcAft>
              <a:buClrTx/>
              <a:buSzTx/>
              <a:buFontTx/>
              <a:buChar char="-"/>
              <a:defRPr/>
            </a:pP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Question encoding</a:t>
            </a: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作者使用另一个</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LSTM</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（网络结构同上，但参数不同）对问题的中的每个词的</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embedding</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进行编码，得到 </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q1,…,ql</a:t>
            </a:r>
            <a:r>
              <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r>
              <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rPr>
              <a:t> </a:t>
            </a:r>
            <a:endPar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endParaRPr kumimoji="0" lang="zh-CN" altLang="en-US"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endParaRPr kumimoji="0" lang="en-US" altLang="zh-CN" sz="2000" b="0" i="0" u="none" strike="noStrike" kern="1200" cap="none" spc="0" normalizeH="0" baseline="0" noProof="0" dirty="0">
              <a:ln>
                <a:noFill/>
              </a:ln>
              <a:solidFill>
                <a:schemeClr val="bg1"/>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pic>
        <p:nvPicPr>
          <p:cNvPr id="6" name="图片 5"/>
          <p:cNvPicPr>
            <a:picLocks noChangeAspect="1"/>
          </p:cNvPicPr>
          <p:nvPr/>
        </p:nvPicPr>
        <p:blipFill>
          <a:blip r:embed="rId2"/>
          <a:stretch>
            <a:fillRect/>
          </a:stretch>
        </p:blipFill>
        <p:spPr>
          <a:xfrm>
            <a:off x="1000125" y="3334918"/>
            <a:ext cx="8000749" cy="29727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516255" y="560705"/>
            <a:ext cx="10125075" cy="830997"/>
          </a:xfrm>
          <a:prstGeom prst="rect">
            <a:avLst/>
          </a:prstGeom>
          <a:noFill/>
        </p:spPr>
        <p:txBody>
          <a:bodyPr wrap="square" rtlCol="0">
            <a:spAutoFit/>
          </a:bodyPr>
          <a:lstStyle/>
          <a:p>
            <a:r>
              <a:rPr lang="en-US" altLang="zh-CN" sz="4800" dirty="0" err="1">
                <a:solidFill>
                  <a:srgbClr val="F2BB49"/>
                </a:solidFill>
                <a:latin typeface="HelveticaInserat-Roman-SemiB" pitchFamily="2" charset="0"/>
              </a:rPr>
              <a:t>DrQA</a:t>
            </a:r>
            <a:endParaRPr lang="zh-CN" altLang="en-US" sz="1600" spc="300" dirty="0">
              <a:solidFill>
                <a:schemeClr val="bg1"/>
              </a:solidFill>
              <a:latin typeface="Lato Black" panose="020F0A02020204030203" pitchFamily="34" charset="0"/>
            </a:endParaRPr>
          </a:p>
        </p:txBody>
      </p:sp>
      <p:sp>
        <p:nvSpPr>
          <p:cNvPr id="3" name="文本框 2"/>
          <p:cNvSpPr txBox="1"/>
          <p:nvPr/>
        </p:nvSpPr>
        <p:spPr>
          <a:xfrm>
            <a:off x="516255" y="1466114"/>
            <a:ext cx="10675620" cy="1139607"/>
          </a:xfrm>
          <a:prstGeom prst="rect">
            <a:avLst/>
          </a:prstGeom>
          <a:noFill/>
        </p:spPr>
        <p:txBody>
          <a:bodyPr wrap="square" rtlCol="0">
            <a:spAutoFit/>
          </a:bodyPr>
          <a:lstStyle/>
          <a:p>
            <a:pPr marR="0" lvl="0" defTabSz="914400" rtl="0" eaLnBrk="1" fontAlgn="auto" latinLnBrk="0" hangingPunct="1">
              <a:lnSpc>
                <a:spcPct val="150000"/>
              </a:lnSpc>
              <a:spcBef>
                <a:spcPts val="1400"/>
              </a:spcBef>
              <a:spcAft>
                <a:spcPts val="0"/>
              </a:spcAft>
              <a:buClrTx/>
              <a:buSzTx/>
              <a:defRPr/>
            </a:pPr>
            <a:r>
              <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Prediction:</a:t>
            </a:r>
            <a:endParaRPr lang="en-US" altLang="zh-CN"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a:p>
            <a:pPr marR="0" lvl="0" defTabSz="914400" rtl="0" eaLnBrk="1" fontAlgn="auto" latinLnBrk="0" hangingPunct="1">
              <a:lnSpc>
                <a:spcPct val="150000"/>
              </a:lnSpc>
              <a:spcBef>
                <a:spcPts val="1400"/>
              </a:spcBef>
              <a:spcAft>
                <a:spcPts val="0"/>
              </a:spcAft>
              <a:buClrTx/>
              <a:buSzTx/>
              <a:defRPr/>
            </a:pPr>
            <a:r>
              <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找到文档中的一段文字作为问题的答案，即预测文档中单词作为答案的开始词和结束词的概率</a:t>
            </a:r>
            <a:endParaRPr lang="zh-CN" altLang="en-US" sz="2000" dirty="0">
              <a:solidFill>
                <a:schemeClr val="bg1"/>
              </a:solidFill>
              <a:latin typeface="Lato" panose="020F0502020204030203" pitchFamily="34" charset="0"/>
              <a:ea typeface="思源黑体 CN Light" panose="020B0300000000000000" pitchFamily="34" charset="-122"/>
              <a:cs typeface="Open Sans" panose="020B0606030504020204" pitchFamily="34" charset="0"/>
            </a:endParaRPr>
          </a:p>
        </p:txBody>
      </p:sp>
      <p:pic>
        <p:nvPicPr>
          <p:cNvPr id="7" name="图片 6"/>
          <p:cNvPicPr>
            <a:picLocks noChangeAspect="1"/>
          </p:cNvPicPr>
          <p:nvPr/>
        </p:nvPicPr>
        <p:blipFill>
          <a:blip r:embed="rId2"/>
          <a:stretch>
            <a:fillRect/>
          </a:stretch>
        </p:blipFill>
        <p:spPr>
          <a:xfrm>
            <a:off x="1637647" y="2781210"/>
            <a:ext cx="9354856" cy="647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形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44123" y="549275"/>
            <a:ext cx="2831940" cy="520356"/>
          </a:xfrm>
          <a:prstGeom prst="rect">
            <a:avLst/>
          </a:prstGeom>
        </p:spPr>
      </p:pic>
      <p:sp>
        <p:nvSpPr>
          <p:cNvPr id="15" name="文本框 14"/>
          <p:cNvSpPr txBox="1"/>
          <p:nvPr/>
        </p:nvSpPr>
        <p:spPr>
          <a:xfrm>
            <a:off x="258445" y="4389518"/>
            <a:ext cx="5942330" cy="1015663"/>
          </a:xfrm>
          <a:prstGeom prst="rect">
            <a:avLst/>
          </a:prstGeom>
          <a:noFill/>
        </p:spPr>
        <p:txBody>
          <a:bodyPr wrap="square" rtlCol="0">
            <a:spAutoFit/>
          </a:bodyPr>
          <a:lstStyle/>
          <a:p>
            <a:r>
              <a:rPr lang="en-US" altLang="zh-CN" sz="6000" dirty="0">
                <a:solidFill>
                  <a:schemeClr val="bg1"/>
                </a:solidFill>
                <a:latin typeface="HelveticaInserat-Roman-SemiB" pitchFamily="2" charset="0"/>
              </a:rPr>
              <a:t>Question1.3</a:t>
            </a:r>
            <a:endParaRPr lang="zh-CN" altLang="en-US" sz="6000" dirty="0">
              <a:solidFill>
                <a:schemeClr val="bg1"/>
              </a:solidFill>
              <a:latin typeface="Helvetica-Narrow" pitchFamily="2" charset="0"/>
            </a:endParaRPr>
          </a:p>
        </p:txBody>
      </p:sp>
      <p:pic>
        <p:nvPicPr>
          <p:cNvPr id="2" name="图片 1"/>
          <p:cNvPicPr>
            <a:picLocks noChangeAspect="1"/>
          </p:cNvPicPr>
          <p:nvPr/>
        </p:nvPicPr>
        <p:blipFill>
          <a:blip r:embed="rId3"/>
          <a:stretch>
            <a:fillRect/>
          </a:stretch>
        </p:blipFill>
        <p:spPr>
          <a:xfrm>
            <a:off x="-528" y="0"/>
            <a:ext cx="12192000" cy="6858000"/>
          </a:xfrm>
          <a:prstGeom prst="rect">
            <a:avLst/>
          </a:prstGeom>
        </p:spPr>
      </p:pic>
      <p:sp>
        <p:nvSpPr>
          <p:cNvPr id="3" name="文本框 2"/>
          <p:cNvSpPr txBox="1"/>
          <p:nvPr/>
        </p:nvSpPr>
        <p:spPr>
          <a:xfrm>
            <a:off x="410845" y="4541918"/>
            <a:ext cx="5942330" cy="1015663"/>
          </a:xfrm>
          <a:prstGeom prst="rect">
            <a:avLst/>
          </a:prstGeom>
          <a:noFill/>
        </p:spPr>
        <p:txBody>
          <a:bodyPr wrap="square" rtlCol="0">
            <a:spAutoFit/>
          </a:bodyPr>
          <a:lstStyle/>
          <a:p>
            <a:r>
              <a:rPr lang="en-US" altLang="zh-CN" sz="6000" dirty="0">
                <a:solidFill>
                  <a:schemeClr val="bg1"/>
                </a:solidFill>
                <a:latin typeface="HelveticaInserat-Roman-SemiB" pitchFamily="2" charset="0"/>
              </a:rPr>
              <a:t>Question1.1</a:t>
            </a:r>
            <a:endParaRPr lang="zh-CN" altLang="en-US" sz="6000" dirty="0">
              <a:solidFill>
                <a:schemeClr val="bg1"/>
              </a:solidFill>
              <a:latin typeface="Helvetica-Narrow" pitchFamily="2"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PP_MARK_KEY" val="ab514000-4870-4bfa-b576-3caa28b13bbb"/>
  <p:tag name="COMMONDATA" val="eyJoZGlkIjoiZmEwODliY2FjOGNlMjY0ZmZjMDc4ZjFlMmMxZjViNGQ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4192</Words>
  <Application>WPS 演示</Application>
  <PresentationFormat>宽屏</PresentationFormat>
  <Paragraphs>257</Paragraphs>
  <Slides>34</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Arial</vt:lpstr>
      <vt:lpstr>宋体</vt:lpstr>
      <vt:lpstr>Wingdings</vt:lpstr>
      <vt:lpstr>HelveticaInserat-Roman-SemiB</vt:lpstr>
      <vt:lpstr>Segoe Print</vt:lpstr>
      <vt:lpstr>Lato</vt:lpstr>
      <vt:lpstr>Lato Black</vt:lpstr>
      <vt:lpstr>思源黑体 CN Light</vt:lpstr>
      <vt:lpstr>Open Sans</vt:lpstr>
      <vt:lpstr>Helvetica-Narrow</vt:lpstr>
      <vt:lpstr>等线</vt:lpstr>
      <vt:lpstr>Calibri</vt:lpstr>
      <vt:lpstr>微软雅黑</vt:lpstr>
      <vt:lpstr>Arial Unicode MS</vt:lpstr>
      <vt:lpstr>黑体</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淡定</cp:lastModifiedBy>
  <cp:revision>40</cp:revision>
  <dcterms:created xsi:type="dcterms:W3CDTF">2019-12-14T11:50:00Z</dcterms:created>
  <dcterms:modified xsi:type="dcterms:W3CDTF">2023-05-30T05:31:18Z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9AEC4FF3FC0643ADAE1E3FB52D89F218_12</vt:lpwstr>
  </property>
  <property fmtid="{D5CDD505-2E9C-101B-9397-08002B2CF9AE}" pid="3" name="KSOProductBuildVer">
    <vt:lpwstr>2052-11.1.0.14036</vt:lpwstr>
  </property>
</Properties>
</file>